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0" r:id="rId6"/>
    <p:sldId id="261" r:id="rId7"/>
    <p:sldId id="291" r:id="rId8"/>
    <p:sldId id="264" r:id="rId9"/>
    <p:sldId id="277" r:id="rId10"/>
    <p:sldId id="265" r:id="rId11"/>
    <p:sldId id="279" r:id="rId12"/>
    <p:sldId id="266" r:id="rId13"/>
    <p:sldId id="293" r:id="rId14"/>
    <p:sldId id="268" r:id="rId15"/>
    <p:sldId id="269" r:id="rId16"/>
    <p:sldId id="296" r:id="rId17"/>
    <p:sldId id="280" r:id="rId18"/>
    <p:sldId id="263" r:id="rId19"/>
    <p:sldId id="283" r:id="rId20"/>
    <p:sldId id="281" r:id="rId21"/>
    <p:sldId id="292" r:id="rId22"/>
    <p:sldId id="282" r:id="rId23"/>
    <p:sldId id="284" r:id="rId24"/>
    <p:sldId id="285" r:id="rId25"/>
    <p:sldId id="278" r:id="rId26"/>
    <p:sldId id="270" r:id="rId27"/>
    <p:sldId id="271" r:id="rId28"/>
    <p:sldId id="287" r:id="rId29"/>
    <p:sldId id="300" r:id="rId30"/>
    <p:sldId id="274" r:id="rId31"/>
    <p:sldId id="276" r:id="rId32"/>
    <p:sldId id="273" r:id="rId33"/>
    <p:sldId id="275" r:id="rId34"/>
    <p:sldId id="288" r:id="rId35"/>
    <p:sldId id="289" r:id="rId36"/>
    <p:sldId id="297" r:id="rId37"/>
    <p:sldId id="290" r:id="rId38"/>
    <p:sldId id="298" r:id="rId39"/>
    <p:sldId id="299" r:id="rId4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7" autoAdjust="0"/>
    <p:restoredTop sz="94711" autoAdjust="0"/>
  </p:normalViewPr>
  <p:slideViewPr>
    <p:cSldViewPr>
      <p:cViewPr>
        <p:scale>
          <a:sx n="96" d="100"/>
          <a:sy n="96" d="100"/>
        </p:scale>
        <p:origin x="-1085" y="-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15FF5-9961-445A-B8E8-34CC66C799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56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53838-2FFB-412C-ACAD-CAF0161523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152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F2E96-CF8D-4B3F-A6C8-71269BEEB3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056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969EA-9C31-4C24-B14A-9376F35D8E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859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9109B-3776-42DF-9BEF-5B4C6EC166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27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4718D-1965-42B2-AB88-A6828D5156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544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9CACD-7A58-4B37-83C1-0194204FF6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386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932B6-FD65-4DA3-B8E4-41EEB0CDED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004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0B3E2-F0B0-4085-87DC-2663CEDFBE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59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17314-A91A-4812-8378-B4EAF4BE4F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85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7E775-ACED-4D2C-928B-45F6D76AE1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49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19BF6-DDE3-471F-8884-3D73BC503E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219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A061F-469E-45AD-B402-71E8B15496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635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1C2EBD3-2877-4141-9E6B-2D5EF111E1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3886200"/>
            <a:ext cx="8353425" cy="2638425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Муниципальное общеобразовательное бюджетное учреждение средняя общеобразовательная школа №8 г. Белорецк муниципального района Белорецкий район Республики Башкортостан</a:t>
            </a:r>
          </a:p>
        </p:txBody>
      </p:sp>
      <p:pic>
        <p:nvPicPr>
          <p:cNvPr id="2052" name="Picture 4" descr="IMG_152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250" y="260350"/>
            <a:ext cx="5832475" cy="3646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8913"/>
            <a:ext cx="8496300" cy="1752600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Обзор и анализ новинок периодической и научно-методической литературы. </a:t>
            </a:r>
            <a:br>
              <a:rPr lang="ru-RU" altLang="ru-RU" sz="2400" smtClean="0"/>
            </a:br>
            <a:r>
              <a:rPr lang="ru-RU" altLang="ru-RU" sz="2400" smtClean="0"/>
              <a:t>Изучение методики организации исследовательской деятельности.</a:t>
            </a:r>
          </a:p>
        </p:txBody>
      </p:sp>
      <p:pic>
        <p:nvPicPr>
          <p:cNvPr id="11268" name="Picture 4" descr="SAM_329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813" y="1844675"/>
            <a:ext cx="6337300" cy="47418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1"/>
          <p:cNvSpPr>
            <a:spLocks noChangeArrowheads="1"/>
          </p:cNvSpPr>
          <p:nvPr/>
        </p:nvSpPr>
        <p:spPr bwMode="auto">
          <a:xfrm>
            <a:off x="152400" y="16525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pSp>
        <p:nvGrpSpPr>
          <p:cNvPr id="12291" name="Group 4"/>
          <p:cNvGrpSpPr>
            <a:grpSpLocks/>
          </p:cNvGrpSpPr>
          <p:nvPr/>
        </p:nvGrpSpPr>
        <p:grpSpPr bwMode="auto">
          <a:xfrm>
            <a:off x="179388" y="1341438"/>
            <a:ext cx="8785225" cy="4751387"/>
            <a:chOff x="87" y="2277"/>
            <a:chExt cx="11640" cy="5130"/>
          </a:xfrm>
        </p:grpSpPr>
        <p:sp>
          <p:nvSpPr>
            <p:cNvPr id="12293" name="Line 20"/>
            <p:cNvSpPr>
              <a:spLocks noChangeShapeType="1"/>
            </p:cNvSpPr>
            <p:nvPr/>
          </p:nvSpPr>
          <p:spPr bwMode="auto">
            <a:xfrm>
              <a:off x="6207" y="2997"/>
              <a:ext cx="3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294" name="Line 19"/>
            <p:cNvSpPr>
              <a:spLocks noChangeShapeType="1"/>
            </p:cNvSpPr>
            <p:nvPr/>
          </p:nvSpPr>
          <p:spPr bwMode="auto">
            <a:xfrm flipH="1">
              <a:off x="2247" y="2997"/>
              <a:ext cx="324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295" name="Rectangle 18"/>
            <p:cNvSpPr>
              <a:spLocks noChangeArrowheads="1"/>
            </p:cNvSpPr>
            <p:nvPr/>
          </p:nvSpPr>
          <p:spPr bwMode="auto">
            <a:xfrm>
              <a:off x="3327" y="2277"/>
              <a:ext cx="5160" cy="80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>
                  <a:cs typeface="Times New Roman" pitchFamily="18" charset="0"/>
                </a:rPr>
                <a:t>Исследовательская деятельность младших школьников МОБУ СОШ №8 г.Белорецк</a:t>
              </a:r>
              <a:endParaRPr lang="ru-RU" altLang="ru-RU" sz="1800"/>
            </a:p>
          </p:txBody>
        </p:sp>
        <p:sp>
          <p:nvSpPr>
            <p:cNvPr id="12296" name="Rectangle 17"/>
            <p:cNvSpPr>
              <a:spLocks noChangeArrowheads="1"/>
            </p:cNvSpPr>
            <p:nvPr/>
          </p:nvSpPr>
          <p:spPr bwMode="auto">
            <a:xfrm>
              <a:off x="447" y="3717"/>
              <a:ext cx="450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>
                  <a:cs typeface="Times New Roman" pitchFamily="18" charset="0"/>
                </a:rPr>
                <a:t>Учебный процесс</a:t>
              </a:r>
              <a:endParaRPr lang="ru-RU" altLang="ru-RU" sz="1800"/>
            </a:p>
          </p:txBody>
        </p:sp>
        <p:sp>
          <p:nvSpPr>
            <p:cNvPr id="12297" name="Rectangle 16"/>
            <p:cNvSpPr>
              <a:spLocks noChangeArrowheads="1"/>
            </p:cNvSpPr>
            <p:nvPr/>
          </p:nvSpPr>
          <p:spPr bwMode="auto">
            <a:xfrm>
              <a:off x="7047" y="3627"/>
              <a:ext cx="432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>
                  <a:cs typeface="Times New Roman" pitchFamily="18" charset="0"/>
                </a:rPr>
                <a:t>Внеурочная деятельность</a:t>
              </a:r>
              <a:endParaRPr lang="ru-RU" altLang="ru-RU" sz="1800"/>
            </a:p>
          </p:txBody>
        </p:sp>
        <p:sp>
          <p:nvSpPr>
            <p:cNvPr id="12298" name="Rectangle 15"/>
            <p:cNvSpPr>
              <a:spLocks noChangeArrowheads="1"/>
            </p:cNvSpPr>
            <p:nvPr/>
          </p:nvSpPr>
          <p:spPr bwMode="auto">
            <a:xfrm>
              <a:off x="87" y="5247"/>
              <a:ext cx="2160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>
                  <a:cs typeface="Times New Roman" pitchFamily="18" charset="0"/>
                </a:rPr>
                <a:t>Развивающая система Л.В.Занкова</a:t>
              </a:r>
              <a:endParaRPr lang="ru-RU" altLang="ru-RU" sz="1800"/>
            </a:p>
          </p:txBody>
        </p:sp>
        <p:sp>
          <p:nvSpPr>
            <p:cNvPr id="12299" name="Rectangle 14"/>
            <p:cNvSpPr>
              <a:spLocks noChangeArrowheads="1"/>
            </p:cNvSpPr>
            <p:nvPr/>
          </p:nvSpPr>
          <p:spPr bwMode="auto">
            <a:xfrm>
              <a:off x="2487" y="5247"/>
              <a:ext cx="2280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>
                  <a:cs typeface="Times New Roman" pitchFamily="18" charset="0"/>
                </a:rPr>
                <a:t>Образовательная система</a:t>
              </a:r>
              <a:endParaRPr lang="ru-RU" altLang="ru-RU" sz="900"/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200">
                  <a:cs typeface="Times New Roman" pitchFamily="18" charset="0"/>
                </a:rPr>
                <a:t>«Школа 2100»</a:t>
              </a:r>
              <a:endParaRPr lang="ru-RU" altLang="ru-RU" sz="1800"/>
            </a:p>
          </p:txBody>
        </p:sp>
        <p:sp>
          <p:nvSpPr>
            <p:cNvPr id="12300" name="Rectangle 13"/>
            <p:cNvSpPr>
              <a:spLocks noChangeArrowheads="1"/>
            </p:cNvSpPr>
            <p:nvPr/>
          </p:nvSpPr>
          <p:spPr bwMode="auto">
            <a:xfrm>
              <a:off x="5007" y="4887"/>
              <a:ext cx="264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>
                  <a:cs typeface="Times New Roman" pitchFamily="18" charset="0"/>
                </a:rPr>
                <a:t>Спецкурсы: </a:t>
              </a:r>
              <a:endParaRPr lang="ru-RU" altLang="ru-RU" sz="900"/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100">
                  <a:cs typeface="Times New Roman" pitchFamily="18" charset="0"/>
                </a:rPr>
                <a:t>«Юный исследователь»,</a:t>
              </a:r>
              <a:r>
                <a:rPr lang="ru-RU" altLang="ru-RU" sz="1200">
                  <a:cs typeface="Times New Roman" pitchFamily="18" charset="0"/>
                </a:rPr>
                <a:t> </a:t>
              </a:r>
              <a:r>
                <a:rPr lang="ru-RU" altLang="ru-RU" sz="1100">
                  <a:cs typeface="Times New Roman" pitchFamily="18" charset="0"/>
                </a:rPr>
                <a:t>«Юный натуралист».</a:t>
              </a:r>
              <a:endParaRPr lang="ru-RU" altLang="ru-RU" sz="1800"/>
            </a:p>
          </p:txBody>
        </p:sp>
        <p:sp>
          <p:nvSpPr>
            <p:cNvPr id="12301" name="Line 12"/>
            <p:cNvSpPr>
              <a:spLocks noChangeShapeType="1"/>
            </p:cNvSpPr>
            <p:nvPr/>
          </p:nvSpPr>
          <p:spPr bwMode="auto">
            <a:xfrm flipH="1">
              <a:off x="927" y="4347"/>
              <a:ext cx="12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2" name="Line 11"/>
            <p:cNvSpPr>
              <a:spLocks noChangeShapeType="1"/>
            </p:cNvSpPr>
            <p:nvPr/>
          </p:nvSpPr>
          <p:spPr bwMode="auto">
            <a:xfrm>
              <a:off x="3207" y="4347"/>
              <a:ext cx="6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3" name="Line 10"/>
            <p:cNvSpPr>
              <a:spLocks noChangeShapeType="1"/>
            </p:cNvSpPr>
            <p:nvPr/>
          </p:nvSpPr>
          <p:spPr bwMode="auto">
            <a:xfrm flipH="1">
              <a:off x="6687" y="4167"/>
              <a:ext cx="13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4" name="Line 9"/>
            <p:cNvSpPr>
              <a:spLocks noChangeShapeType="1"/>
            </p:cNvSpPr>
            <p:nvPr/>
          </p:nvSpPr>
          <p:spPr bwMode="auto">
            <a:xfrm flipH="1">
              <a:off x="8367" y="4167"/>
              <a:ext cx="480" cy="21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5" name="Line 8"/>
            <p:cNvSpPr>
              <a:spLocks noChangeShapeType="1"/>
            </p:cNvSpPr>
            <p:nvPr/>
          </p:nvSpPr>
          <p:spPr bwMode="auto">
            <a:xfrm>
              <a:off x="10287" y="4167"/>
              <a:ext cx="36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6" name="Rectangle 7"/>
            <p:cNvSpPr>
              <a:spLocks noChangeArrowheads="1"/>
            </p:cNvSpPr>
            <p:nvPr/>
          </p:nvSpPr>
          <p:spPr bwMode="auto">
            <a:xfrm>
              <a:off x="9447" y="5697"/>
              <a:ext cx="228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>
                  <a:cs typeface="Times New Roman" pitchFamily="18" charset="0"/>
                </a:rPr>
                <a:t>Интеллектуальные конкурсы и олимпиады</a:t>
              </a:r>
              <a:endParaRPr lang="ru-RU" altLang="ru-RU" sz="1800"/>
            </a:p>
          </p:txBody>
        </p:sp>
        <p:sp>
          <p:nvSpPr>
            <p:cNvPr id="12307" name="Rectangle 6"/>
            <p:cNvSpPr>
              <a:spLocks noChangeArrowheads="1"/>
            </p:cNvSpPr>
            <p:nvPr/>
          </p:nvSpPr>
          <p:spPr bwMode="auto">
            <a:xfrm>
              <a:off x="6207" y="6327"/>
              <a:ext cx="288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>
                  <a:cs typeface="Times New Roman" pitchFamily="18" charset="0"/>
                </a:rPr>
                <a:t>Научно-исследовательские конференции</a:t>
              </a:r>
              <a:endParaRPr lang="ru-RU" altLang="ru-RU" sz="1800"/>
            </a:p>
          </p:txBody>
        </p:sp>
        <p:sp>
          <p:nvSpPr>
            <p:cNvPr id="12308" name="Line 5"/>
            <p:cNvSpPr>
              <a:spLocks noChangeShapeType="1"/>
            </p:cNvSpPr>
            <p:nvPr/>
          </p:nvSpPr>
          <p:spPr bwMode="auto">
            <a:xfrm>
              <a:off x="5007" y="3864"/>
              <a:ext cx="20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292" name="Rectangle 30"/>
          <p:cNvSpPr>
            <a:spLocks noChangeArrowheads="1"/>
          </p:cNvSpPr>
          <p:nvPr/>
        </p:nvSpPr>
        <p:spPr bwMode="auto">
          <a:xfrm>
            <a:off x="1403350" y="188913"/>
            <a:ext cx="66611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400" b="1"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>
                <a:cs typeface="Times New Roman" pitchFamily="18" charset="0"/>
              </a:rPr>
              <a:t>Система организации исследовательской деятельности </a:t>
            </a:r>
            <a:endParaRPr lang="ru-RU" altLang="ru-RU" sz="2000" b="1"/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>
                <a:cs typeface="Times New Roman" pitchFamily="18" charset="0"/>
              </a:rPr>
              <a:t>младших школьников </a:t>
            </a:r>
            <a:endParaRPr lang="ru-RU" altLang="ru-RU" sz="2000"/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>
                <a:cs typeface="Times New Roman" pitchFamily="18" charset="0"/>
              </a:rPr>
              <a:t>    </a:t>
            </a:r>
            <a:endParaRPr lang="ru-RU" altLang="ru-RU" sz="2000"/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2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260350"/>
            <a:ext cx="8569325" cy="1752600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Работая в экспериментальном режиме, педагоги-экспериментаторы широко стали использовать современные технологии: проектную и исследовательскую. </a:t>
            </a:r>
          </a:p>
        </p:txBody>
      </p:sp>
      <p:pic>
        <p:nvPicPr>
          <p:cNvPr id="12293" name="Picture 5" descr="SAM_122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3429000"/>
            <a:ext cx="4176713" cy="3133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4" name="Picture 6" descr="IMG_428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2349500"/>
            <a:ext cx="4321175" cy="3241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 smtClean="0"/>
              <a:t>Организация исследовательской  деятельности в  учебной работе</a:t>
            </a:r>
          </a:p>
        </p:txBody>
      </p:sp>
      <p:pic>
        <p:nvPicPr>
          <p:cNvPr id="49156" name="Picture 4" descr="SAM_29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1484313"/>
            <a:ext cx="4433888" cy="3325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9157" name="Picture 5" descr="Токарева (2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284538"/>
            <a:ext cx="4248150" cy="3186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88913"/>
            <a:ext cx="8497887" cy="30241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В рамках инновационной работы в 1 классах организована работа кружков по направлению проектная деятельность «Юный натуралист», а во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smtClean="0"/>
              <a:t>    2-4-ых классах -«Юный исследователь», где дети имеют возможность развивать свои исследовательские навыки с применением компьютерных технологий. </a:t>
            </a:r>
          </a:p>
        </p:txBody>
      </p:sp>
      <p:pic>
        <p:nvPicPr>
          <p:cNvPr id="14340" name="Picture 4" descr="SAM_030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2428" y="4226011"/>
            <a:ext cx="3290607" cy="2333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41" name="Picture 5" descr="SAM_122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080" y="3445744"/>
            <a:ext cx="3999706" cy="30052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2" name="Picture 6" descr="SAM_044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0" y="2349500"/>
            <a:ext cx="2952750" cy="2214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60350"/>
            <a:ext cx="8229600" cy="2663825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В марте месяце ежегодно в школе проходит  научно-исследовательская конференция младших школьников, где обучающиеся выступают с результатами своих творческих работ. Победители награждены Грамотами и призами.</a:t>
            </a:r>
            <a:r>
              <a:rPr lang="ru-RU" altLang="ru-RU" smtClean="0"/>
              <a:t> </a:t>
            </a:r>
          </a:p>
        </p:txBody>
      </p:sp>
      <p:pic>
        <p:nvPicPr>
          <p:cNvPr id="15364" name="Picture 4" descr="Конференция-2012 00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2997200"/>
            <a:ext cx="4321175" cy="3246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5" name="Picture 5" descr="Конференция-2012 02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2420938"/>
            <a:ext cx="4176713" cy="31321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Конференция-2012 03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476250"/>
            <a:ext cx="4681538" cy="345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2229" name="Picture 5" descr="Прощай 3 класс 02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638" y="2924175"/>
            <a:ext cx="4537075" cy="340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1748" name="Picture 4" descr="тетрадь 00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404813"/>
            <a:ext cx="8137525" cy="6103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b="1" i="1" smtClean="0"/>
              <a:t>   </a:t>
            </a:r>
            <a:r>
              <a:rPr lang="ru-RU" altLang="ru-RU" sz="4400" b="1" i="1" smtClean="0"/>
              <a:t>Основные </a:t>
            </a:r>
          </a:p>
          <a:p>
            <a:pPr algn="ctr" eaLnBrk="1" hangingPunct="1">
              <a:buFontTx/>
              <a:buNone/>
            </a:pPr>
            <a:r>
              <a:rPr lang="ru-RU" altLang="ru-RU" sz="4400" b="1" i="1" smtClean="0"/>
              <a:t>результаты </a:t>
            </a:r>
          </a:p>
          <a:p>
            <a:pPr algn="ctr" eaLnBrk="1" hangingPunct="1">
              <a:buFontTx/>
              <a:buNone/>
            </a:pPr>
            <a:r>
              <a:rPr lang="ru-RU" altLang="ru-RU" sz="4400" b="1" i="1" smtClean="0"/>
              <a:t>экспериментальных </a:t>
            </a:r>
          </a:p>
          <a:p>
            <a:pPr algn="ctr" eaLnBrk="1" hangingPunct="1">
              <a:buFontTx/>
              <a:buNone/>
            </a:pPr>
            <a:r>
              <a:rPr lang="ru-RU" altLang="ru-RU" sz="4400" b="1" i="1" smtClean="0"/>
              <a:t>исследований</a:t>
            </a:r>
            <a:endParaRPr lang="ru-RU" altLang="ru-RU" sz="440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333375"/>
            <a:ext cx="8229600" cy="4525963"/>
          </a:xfrm>
        </p:spPr>
        <p:txBody>
          <a:bodyPr/>
          <a:lstStyle/>
          <a:p>
            <a:pPr eaLnBrk="1" hangingPunct="1"/>
            <a:r>
              <a:rPr lang="ru-RU" altLang="ru-RU" smtClean="0"/>
              <a:t>Педагогами школы была разработана технология формирования исследовательских умений младших школьников.</a:t>
            </a:r>
          </a:p>
        </p:txBody>
      </p:sp>
      <p:pic>
        <p:nvPicPr>
          <p:cNvPr id="14340" name="Picture 4" descr="SAM_330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2349500"/>
            <a:ext cx="5473700" cy="40878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765175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4000" smtClean="0"/>
              <a:t>Тема инновационной работы: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276475"/>
            <a:ext cx="8497887" cy="259238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b="1" smtClean="0"/>
              <a:t>«Формирование исследовательских умений младших школьников </a:t>
            </a:r>
          </a:p>
          <a:p>
            <a:pPr algn="ctr" eaLnBrk="1" hangingPunct="1">
              <a:buFontTx/>
              <a:buNone/>
            </a:pPr>
            <a:r>
              <a:rPr lang="ru-RU" altLang="ru-RU" b="1" smtClean="0"/>
              <a:t>во взаимосвязи основного и дополнительного образования».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1187450" y="141288"/>
            <a:ext cx="61928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cs typeface="Times New Roman" pitchFamily="18" charset="0"/>
              </a:rPr>
              <a:t>Технология включает в себя шесть шагов:</a:t>
            </a:r>
            <a:endParaRPr lang="ru-RU" altLang="ru-RU" sz="2000"/>
          </a:p>
        </p:txBody>
      </p:sp>
      <p:graphicFrame>
        <p:nvGraphicFramePr>
          <p:cNvPr id="12329" name="Group 41"/>
          <p:cNvGraphicFramePr>
            <a:graphicFrameLocks noGrp="1"/>
          </p:cNvGraphicFramePr>
          <p:nvPr/>
        </p:nvGraphicFramePr>
        <p:xfrm>
          <a:off x="323850" y="549275"/>
          <a:ext cx="8642350" cy="6021388"/>
        </p:xfrm>
        <a:graphic>
          <a:graphicData uri="http://schemas.openxmlformats.org/drawingml/2006/table">
            <a:tbl>
              <a:tblPr/>
              <a:tblGrid>
                <a:gridCol w="1177925"/>
                <a:gridCol w="2519363"/>
                <a:gridCol w="4945062"/>
              </a:tblGrid>
              <a:tr h="3523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описание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7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Шаг №1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Формулирование противоречий, проблемы и темы учебного исследования.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Выявление противоречий в наблюдаемом явлении, событии, объекте. Осознание сущности проблемы. Формулировка темы и ожидаемого результата учебного исследования.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Шаг №2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Формулирование цели и задач исследования.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умения четко формулировать цель предстоящей работы и вытекающих из цели задач.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0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Шаг №3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 информации о состоянии представлений об исследуемом явлении, событии, объекте.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умений работы с различными источниками информации.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0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Шаг №4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Освоение методики учебно-исследовательской (поисковой) деятельности.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умений наблюдать и фиксировать результаты наблюдений с использованием различных инструментов, приборов и аппаратов, выполнять проверку полученных результатов и делать обоснованные выводы.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Шаг №5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Оформление результатов учебного исследования;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умений оформлять результаты учебного исследования;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Шаг №6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Публичное представление работ.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умения публичного выступления по объяснению и защите результатов учебного исследования.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mtClean="0"/>
              <a:t>Технология формирования исследовательских умений младших школьников во взаимосвязи основного и дополнительного образования представлена в следующей таблице.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Line 68"/>
          <p:cNvSpPr>
            <a:spLocks noChangeShapeType="1"/>
          </p:cNvSpPr>
          <p:nvPr/>
        </p:nvSpPr>
        <p:spPr bwMode="auto">
          <a:xfrm>
            <a:off x="3197225" y="-668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15388" name="Group 28"/>
          <p:cNvGraphicFramePr>
            <a:graphicFrameLocks noGrp="1"/>
          </p:cNvGraphicFramePr>
          <p:nvPr/>
        </p:nvGraphicFramePr>
        <p:xfrm>
          <a:off x="323850" y="188913"/>
          <a:ext cx="8496300" cy="6264275"/>
        </p:xfrm>
        <a:graphic>
          <a:graphicData uri="http://schemas.openxmlformats.org/drawingml/2006/table">
            <a:tbl>
              <a:tblPr/>
              <a:tblGrid>
                <a:gridCol w="935038"/>
                <a:gridCol w="1657350"/>
                <a:gridCol w="1450975"/>
                <a:gridCol w="1573212"/>
                <a:gridCol w="1368425"/>
                <a:gridCol w="1511300"/>
              </a:tblGrid>
              <a:tr h="33531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Этапы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учителя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Роль обучающихся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Взаимосвязь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30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урочная деятельность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внеурочная деятельность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059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Первый этап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 класс)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· мотивировать познавательную активность детей;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-формировать умения ставить вопросы, высказывать предположения, наблюдать;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-формировать представления о деятельности исследователя;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дать готовый аппарат исследования: наметить проблему, поставить вопросы;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направить действия учащихся;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-показать приемы наблюдений, фиксации результатов исследования.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исполняет;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-наблюдает;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проявляет инициативу;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высказывает;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предлагает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Коллективный учебный диалог, рассматривание предметов, создание проблемных ситуаций, чтение-рассматривание, коллективное моделирование;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Игры-занятия, совместное с ребенком определение его собственных интересов, индивидуальное составление схем, выполнение моделей из различных материалов, экскурсии, выставки детских работ.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44"/>
          <p:cNvSpPr>
            <a:spLocks noChangeShapeType="1"/>
          </p:cNvSpPr>
          <p:nvPr/>
        </p:nvSpPr>
        <p:spPr bwMode="auto">
          <a:xfrm>
            <a:off x="3159125" y="21653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35935" name="Group 95"/>
          <p:cNvGraphicFramePr>
            <a:graphicFrameLocks noGrp="1"/>
          </p:cNvGraphicFramePr>
          <p:nvPr/>
        </p:nvGraphicFramePr>
        <p:xfrm>
          <a:off x="179388" y="692150"/>
          <a:ext cx="8785225" cy="5748338"/>
        </p:xfrm>
        <a:graphic>
          <a:graphicData uri="http://schemas.openxmlformats.org/drawingml/2006/table">
            <a:tbl>
              <a:tblPr/>
              <a:tblGrid>
                <a:gridCol w="1030287"/>
                <a:gridCol w="1608138"/>
                <a:gridCol w="1682750"/>
                <a:gridCol w="1343025"/>
                <a:gridCol w="1512887"/>
                <a:gridCol w="1608138"/>
              </a:tblGrid>
              <a:tr h="39052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Этапы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учителя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Роль обучающихся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Взаимосвязь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4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урочная деятельность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внеурочная деятельность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00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Второй этап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 класс)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знакомит с особенностями деятельности исследователя;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определяет тему учебного исследования, формулирует выводы, оформляет результаты исследования;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-поддерживает инициативы и познавательную активность детей;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консультирует, помогает определить проблему, выдвинуть гипотезу, но исследование ребята осуществляют самостоятельно.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-проявляет любознательность;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предлагает варианты решения;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показывает эрудицию;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-выполняет элементарные краткие исследования;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-осваивает простые исследовательские умения.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Учебная дискуссия, наблюдения по плану, рассказы детей и учителя, мини-исследования;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Экскурсии, индивидуальное составление моделей и схем, мини-доклады, ролевые игры, эксперименты.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44"/>
          <p:cNvSpPr>
            <a:spLocks noChangeShapeType="1"/>
          </p:cNvSpPr>
          <p:nvPr/>
        </p:nvSpPr>
        <p:spPr bwMode="auto">
          <a:xfrm>
            <a:off x="3197225" y="17081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36966" name="Group 102"/>
          <p:cNvGraphicFramePr>
            <a:graphicFrameLocks noGrp="1"/>
          </p:cNvGraphicFramePr>
          <p:nvPr/>
        </p:nvGraphicFramePr>
        <p:xfrm>
          <a:off x="179388" y="188913"/>
          <a:ext cx="8785225" cy="6721475"/>
        </p:xfrm>
        <a:graphic>
          <a:graphicData uri="http://schemas.openxmlformats.org/drawingml/2006/table">
            <a:tbl>
              <a:tblPr/>
              <a:tblGrid>
                <a:gridCol w="936625"/>
                <a:gridCol w="1604962"/>
                <a:gridCol w="1652588"/>
                <a:gridCol w="1530350"/>
                <a:gridCol w="1530350"/>
                <a:gridCol w="1530350"/>
              </a:tblGrid>
              <a:tr h="33531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Этапы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учителя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Роль обучающихся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Взаимосвязь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9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урочная деятельность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внеурочная деятельность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06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Третий этап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(3-4 классы)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освоение опыта учебно-исследовательской деятельности, о ее средствах и способах, осознание логики исследования и освоение исследовательских умений, постановка и решение самими школьниками учебно- исследовательских задач, в развернутости и осознанности рассуждеий, обобщений и выводов.</a:t>
                      </a:r>
                      <a:endParaRPr kumimoji="0" 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-консультирует, из «контролирующего органа» превращается в более опытного товарища, играющего в одной команде с обучающимися.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-претендующий на самостоятельность, оригинальность в выборе путей решения возникающих задач в работе с источниками информации;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-демонстрирует возможность оригинального подхода к решению проблемы, представлению результата своей деятельности.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Мини-исследования, уроки-исследования, коллективное выполнение и защита исследовательских работ, наблюдение, анкетирование, эксперимент и другие.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Подготовка и защита исследовательских работ, участие в семинарах, конференциях и конкурсах.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836613"/>
            <a:ext cx="8229600" cy="4525962"/>
          </a:xfrm>
        </p:spPr>
        <p:txBody>
          <a:bodyPr/>
          <a:lstStyle/>
          <a:p>
            <a:pPr eaLnBrk="1" hangingPunct="1"/>
            <a:r>
              <a:rPr lang="ru-RU" altLang="ru-RU" smtClean="0"/>
              <a:t>Педагоги школы явились инициаторами проведения в городе научно-исследовательской конференции младших школьников. </a:t>
            </a:r>
          </a:p>
        </p:txBody>
      </p:sp>
      <p:pic>
        <p:nvPicPr>
          <p:cNvPr id="29700" name="Picture 4" descr="DSC_297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2924175"/>
            <a:ext cx="4103687" cy="2725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701" name="Picture 5" descr="DSC_297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645024"/>
            <a:ext cx="4248596" cy="28227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 b="1" smtClean="0"/>
              <a:t>Участие в городских  конференциях </a:t>
            </a:r>
            <a:br>
              <a:rPr lang="ru-RU" altLang="ru-RU" sz="2800" b="1" smtClean="0"/>
            </a:br>
            <a:r>
              <a:rPr lang="ru-RU" altLang="ru-RU" sz="2800" b="1" smtClean="0"/>
              <a:t>за 2 года эксперимента</a:t>
            </a:r>
          </a:p>
        </p:txBody>
      </p:sp>
      <p:graphicFrame>
        <p:nvGraphicFramePr>
          <p:cNvPr id="23605" name="Group 53"/>
          <p:cNvGraphicFramePr>
            <a:graphicFrameLocks noGrp="1"/>
          </p:cNvGraphicFramePr>
          <p:nvPr>
            <p:ph idx="1"/>
          </p:nvPr>
        </p:nvGraphicFramePr>
        <p:xfrm>
          <a:off x="250825" y="1341438"/>
          <a:ext cx="8713788" cy="5148262"/>
        </p:xfrm>
        <a:graphic>
          <a:graphicData uri="http://schemas.openxmlformats.org/drawingml/2006/table">
            <a:tbl>
              <a:tblPr/>
              <a:tblGrid>
                <a:gridCol w="2289175"/>
                <a:gridCol w="1444625"/>
                <a:gridCol w="865188"/>
                <a:gridCol w="2878137"/>
                <a:gridCol w="1236663"/>
              </a:tblGrid>
              <a:tr h="5238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конкурса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работы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Городская научно-исследовательская конференция (2012г)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Горбачева Лина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«Влияние веса ранца младшего школьника на формирование его осанки»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место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Городская научно-исследовательская конференция (2012г)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Копытова Алисия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«Как стать чемпионом»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место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Городская научно-исследовательская конференция (2013г)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Точилкин Данил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«Роль молока в жизни человека»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Гран-при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398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Городская научно-исследовательская конференция (2013г)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Резяпова Элина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«Почему улица, на которой я живу так называется»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место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 smtClean="0"/>
              <a:t>Победители городской научно- исследовательской конференции</a:t>
            </a:r>
          </a:p>
        </p:txBody>
      </p:sp>
      <p:pic>
        <p:nvPicPr>
          <p:cNvPr id="18436" name="Picture 4" descr="SAM_314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7088" y="1628775"/>
            <a:ext cx="3348037" cy="44640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8437" name="Picture 5" descr="SAM_314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25" y="1628775"/>
            <a:ext cx="3298825" cy="4394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 b="1" smtClean="0"/>
              <a:t>Участие во Всероссийском конкурсе исследовательских работ </a:t>
            </a:r>
            <a:br>
              <a:rPr lang="ru-RU" altLang="ru-RU" sz="2800" b="1" smtClean="0"/>
            </a:br>
            <a:r>
              <a:rPr lang="ru-RU" altLang="ru-RU" sz="2800" b="1" smtClean="0"/>
              <a:t>«Мои первые открытия»</a:t>
            </a:r>
          </a:p>
        </p:txBody>
      </p:sp>
      <p:graphicFrame>
        <p:nvGraphicFramePr>
          <p:cNvPr id="39197" name="Group 285"/>
          <p:cNvGraphicFramePr>
            <a:graphicFrameLocks noGrp="1"/>
          </p:cNvGraphicFramePr>
          <p:nvPr>
            <p:ph idx="1"/>
          </p:nvPr>
        </p:nvGraphicFramePr>
        <p:xfrm>
          <a:off x="250825" y="1600200"/>
          <a:ext cx="8713788" cy="5059363"/>
        </p:xfrm>
        <a:graphic>
          <a:graphicData uri="http://schemas.openxmlformats.org/drawingml/2006/table">
            <a:tbl>
              <a:tblPr/>
              <a:tblGrid>
                <a:gridCol w="1441450"/>
                <a:gridCol w="2232025"/>
                <a:gridCol w="863600"/>
                <a:gridCol w="2736850"/>
                <a:gridCol w="1439863"/>
              </a:tblGrid>
              <a:tr h="641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Учебный год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работы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2011-2012г.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Борискова Даша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Аквариум и его обитатели.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Дипломант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2012-2013г.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Сазонов Кирилл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 космоса.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Дипломант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2012-2013г.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Мухаметшина Милана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3б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Памятники природы Башкортостана и Белорецкого района.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Дипломант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35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2012-2013г.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Мирхабибуллина Рената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Интеллектуальные игры.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Дипломант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2012-2013г.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Резяпова Элина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Почему улица, на которой я живу так называется?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2012-2013г.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Гудыма Валерия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Роль пуговицы в жизни человека.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Гудыма Валерия Данилов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620713"/>
            <a:ext cx="3971925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5" descr="Резяпова Эллина Рамилов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0713"/>
            <a:ext cx="3987800" cy="564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60350"/>
            <a:ext cx="8229600" cy="3097213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23 июня 2011 года подписан договор о научно-педагогическом сотрудничестве и опытно- экспериментальной работе МОБУ СОШ №8 г. Белорецк и Российской академии образования «Институт содержания и методов обучения» г.Москва. </a:t>
            </a:r>
          </a:p>
        </p:txBody>
      </p:sp>
      <p:pic>
        <p:nvPicPr>
          <p:cNvPr id="2052" name="Picture 4" descr="IMG_152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7076" y="3571232"/>
            <a:ext cx="3812424" cy="27102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103" name="Picture 7" descr="44568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500438"/>
            <a:ext cx="3671888" cy="27543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713788" cy="1641475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30 марта 2012 года  педагоги участвовали во Всероссийской научно-практической конференции </a:t>
            </a:r>
            <a:br>
              <a:rPr lang="ru-RU" altLang="ru-RU" sz="2400" smtClean="0"/>
            </a:br>
            <a:r>
              <a:rPr lang="ru-RU" altLang="ru-RU" sz="2400" smtClean="0"/>
              <a:t>в ИРО РБ.</a:t>
            </a:r>
            <a:r>
              <a:rPr lang="ru-RU" altLang="ru-RU" sz="2800" smtClean="0"/>
              <a:t> </a:t>
            </a:r>
            <a:endParaRPr lang="ru-RU" altLang="ru-RU" smtClean="0"/>
          </a:p>
        </p:txBody>
      </p:sp>
      <p:pic>
        <p:nvPicPr>
          <p:cNvPr id="21510" name="Picture 6" descr="Уфа-конференция-2012 00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813" y="1773238"/>
            <a:ext cx="6408737" cy="46767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04813"/>
            <a:ext cx="8424862" cy="1368425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Выступление на конференции в проблемной секции «Системно- деятельностный подход- основное условие реализации ФГОС нового поколения.</a:t>
            </a:r>
          </a:p>
        </p:txBody>
      </p:sp>
      <p:pic>
        <p:nvPicPr>
          <p:cNvPr id="23557" name="Picture 5" descr="Уфа-конференция-2012 01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625" y="1844675"/>
            <a:ext cx="3455988" cy="25923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3555" name="Picture 3" descr="Уфа-конференция-2012 01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675" y="3933825"/>
            <a:ext cx="3311525" cy="27670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3558" name="Picture 6" descr="Уфа-конференция-2012 00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1989138"/>
            <a:ext cx="3384550" cy="25384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25575"/>
          </a:xfrm>
        </p:spPr>
        <p:txBody>
          <a:bodyPr/>
          <a:lstStyle/>
          <a:p>
            <a:pPr eaLnBrk="1" hangingPunct="1"/>
            <a:r>
              <a:rPr lang="ru-RU" altLang="ru-RU" sz="2400" b="1" smtClean="0"/>
              <a:t>Встреча с руководителем </a:t>
            </a:r>
            <a:br>
              <a:rPr lang="ru-RU" altLang="ru-RU" sz="2400" b="1" smtClean="0"/>
            </a:br>
            <a:r>
              <a:rPr lang="ru-RU" altLang="ru-RU" sz="2400" b="1" smtClean="0"/>
              <a:t>экспериментальной работы академиком РАО Горским Владимиром Акимовичем</a:t>
            </a:r>
          </a:p>
        </p:txBody>
      </p:sp>
      <p:pic>
        <p:nvPicPr>
          <p:cNvPr id="20485" name="Picture 5" descr="Уфа-конференция-2012 01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2997200"/>
            <a:ext cx="4537075" cy="3403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484" name="Picture 4" descr="Уфа-конференция-2012 01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1628775"/>
            <a:ext cx="4322762" cy="33369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pPr eaLnBrk="1" hangingPunct="1"/>
            <a:r>
              <a:rPr lang="ru-RU" altLang="ru-RU" sz="2800" b="1" smtClean="0"/>
              <a:t>Опубликовано 7 статей </a:t>
            </a:r>
            <a:br>
              <a:rPr lang="ru-RU" altLang="ru-RU" sz="2800" b="1" smtClean="0"/>
            </a:br>
            <a:r>
              <a:rPr lang="ru-RU" altLang="ru-RU" sz="2800" b="1" smtClean="0"/>
              <a:t>по теме экспериментальной работы.</a:t>
            </a:r>
            <a:endParaRPr lang="ru-RU" altLang="ru-RU" smtClean="0"/>
          </a:p>
        </p:txBody>
      </p:sp>
      <p:pic>
        <p:nvPicPr>
          <p:cNvPr id="22532" name="Picture 4" descr="я 00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450" y="1196975"/>
            <a:ext cx="6919913" cy="518953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/>
              <a:t>Сборник по материалам инновационной работы</a:t>
            </a:r>
          </a:p>
        </p:txBody>
      </p:sp>
      <p:pic>
        <p:nvPicPr>
          <p:cNvPr id="39940" name="Picture 4" descr="я 00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1557338"/>
            <a:ext cx="2665413" cy="29749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9941" name="Picture 5" descr="я 00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575" y="2368550"/>
            <a:ext cx="5761038" cy="41052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b="1" smtClean="0"/>
              <a:t>Сравнительный анализ качества образования </a:t>
            </a:r>
            <a:br>
              <a:rPr lang="ru-RU" altLang="ru-RU" sz="3200" b="1" smtClean="0"/>
            </a:br>
            <a:r>
              <a:rPr lang="ru-RU" altLang="ru-RU" sz="3200" b="1" smtClean="0"/>
              <a:t>в начальных классах за 3 года</a:t>
            </a:r>
          </a:p>
        </p:txBody>
      </p:sp>
      <p:graphicFrame>
        <p:nvGraphicFramePr>
          <p:cNvPr id="41042" name="Group 82"/>
          <p:cNvGraphicFramePr>
            <a:graphicFrameLocks noGrp="1"/>
          </p:cNvGraphicFramePr>
          <p:nvPr>
            <p:ph idx="1"/>
          </p:nvPr>
        </p:nvGraphicFramePr>
        <p:xfrm>
          <a:off x="468313" y="1844675"/>
          <a:ext cx="8229600" cy="3783013"/>
        </p:xfrm>
        <a:graphic>
          <a:graphicData uri="http://schemas.openxmlformats.org/drawingml/2006/table">
            <a:tbl>
              <a:tblPr/>
              <a:tblGrid>
                <a:gridCol w="2293937"/>
                <a:gridCol w="1835150"/>
                <a:gridCol w="2051050"/>
                <a:gridCol w="2049463"/>
              </a:tblGrid>
              <a:tr h="12334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Результаты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2011-2012г.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2012-2013г.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60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успеваемость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99%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34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Качество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54%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62%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72%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 noChangeArrowheads="1"/>
          </p:cNvSpPr>
          <p:nvPr>
            <p:ph/>
          </p:nvPr>
        </p:nvSpPr>
        <p:spPr>
          <a:xfrm>
            <a:off x="250825" y="188913"/>
            <a:ext cx="8713788" cy="6408737"/>
          </a:xfrm>
        </p:spPr>
        <p:txBody>
          <a:bodyPr/>
          <a:lstStyle/>
          <a:p>
            <a:r>
              <a:rPr lang="ru-RU" altLang="ru-RU" sz="1600" smtClean="0"/>
              <a:t>По результатам оценки выявлены следующие уровни готовности обучающихся к участию в учебно-исследовательской деятельности:</a:t>
            </a:r>
          </a:p>
          <a:p>
            <a:r>
              <a:rPr lang="ru-RU" altLang="ru-RU" sz="1600" smtClean="0"/>
              <a:t>1. </a:t>
            </a:r>
            <a:r>
              <a:rPr lang="ru-RU" altLang="ru-RU" sz="1600" b="1" smtClean="0"/>
              <a:t>Исходный уровень:</a:t>
            </a:r>
            <a:r>
              <a:rPr lang="ru-RU" altLang="ru-RU" sz="1600" smtClean="0"/>
              <a:t>  низкий уровень проявления интереса к ведению учебно- исследовательской работы. Возможна реализация исследовательских действий по аналогии. Ученик редко проявляет инициативу и оригинальный подход в учебном исследовании, не высказывает идей, предложений, предположений по работе.</a:t>
            </a:r>
          </a:p>
          <a:p>
            <a:r>
              <a:rPr lang="ru-RU" altLang="ru-RU" sz="1600" smtClean="0"/>
              <a:t>2. </a:t>
            </a:r>
            <a:r>
              <a:rPr lang="ru-RU" altLang="ru-RU" sz="1600" b="1" smtClean="0"/>
              <a:t>Начальный уровень</a:t>
            </a:r>
            <a:r>
              <a:rPr lang="ru-RU" altLang="ru-RU" sz="1600" smtClean="0"/>
              <a:t>: появление внешних мотивов к ведению исследования, возможность с помощью учителя находить проблему и предлагать различные варианты её решения. Владеет основами знаний по организации своей исследовательской работы, некоторыми простыми исследовательскими умениями. </a:t>
            </a:r>
          </a:p>
          <a:p>
            <a:r>
              <a:rPr lang="ru-RU" altLang="ru-RU" sz="1600" smtClean="0"/>
              <a:t>3. </a:t>
            </a:r>
            <a:r>
              <a:rPr lang="ru-RU" altLang="ru-RU" sz="1600" b="1" smtClean="0"/>
              <a:t>Продуктивный уровень:</a:t>
            </a:r>
            <a:r>
              <a:rPr lang="ru-RU" altLang="ru-RU" sz="1600" smtClean="0"/>
              <a:t> устойчивые внутренние и внешние мотивы к ведению исследовательской работы, есть желание вести самостоятельно (индивидуально или с группой) исследование. Учащийся имеет определенные знания об исследовательской деятельности, владеет многими умениями осуществления учебного исследования (может определить тему, цель и задачи исследования с помощью педагога или самостоятельно, работать с источниками информации); демонстрирует возможность оригинального подхода к решению проблемы, представлению результата своей деятельности.</a:t>
            </a:r>
          </a:p>
          <a:p>
            <a:r>
              <a:rPr lang="ru-RU" altLang="ru-RU" sz="1600" smtClean="0"/>
              <a:t>4. </a:t>
            </a:r>
            <a:r>
              <a:rPr lang="ru-RU" altLang="ru-RU" sz="1600" b="1" smtClean="0"/>
              <a:t>Креативный уровень</a:t>
            </a:r>
            <a:r>
              <a:rPr lang="ru-RU" altLang="ru-RU" sz="1600" smtClean="0"/>
              <a:t>: проявляется постоянный интерес к ведению различного рода исследований, возможность самостоятельно и творчески подходить к выбору темы исследования, умение ставить цель, задачи, продуктивно находить способы решения поставленных задач; высокая доля самостоятельности в реализации работы на всех этапах исследования; умение оригинально представить результат деятельности.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250825" y="260350"/>
            <a:ext cx="86026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itchFamily="18" charset="0"/>
                <a:cs typeface="Times New Roman" pitchFamily="18" charset="0"/>
              </a:rPr>
              <a:t>Сравнительный анализ сформированности исследовательских навыков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itchFamily="18" charset="0"/>
                <a:cs typeface="Times New Roman" pitchFamily="18" charset="0"/>
              </a:rPr>
              <a:t>у учащихся начальных классов</a:t>
            </a:r>
            <a:endParaRPr lang="ru-RU" altLang="ru-RU" sz="2000"/>
          </a:p>
        </p:txBody>
      </p:sp>
      <p:graphicFrame>
        <p:nvGraphicFramePr>
          <p:cNvPr id="43129" name="Group 121"/>
          <p:cNvGraphicFramePr>
            <a:graphicFrameLocks noGrp="1"/>
          </p:cNvGraphicFramePr>
          <p:nvPr/>
        </p:nvGraphicFramePr>
        <p:xfrm>
          <a:off x="323850" y="1341438"/>
          <a:ext cx="8640763" cy="3225800"/>
        </p:xfrm>
        <a:graphic>
          <a:graphicData uri="http://schemas.openxmlformats.org/drawingml/2006/table">
            <a:tbl>
              <a:tblPr/>
              <a:tblGrid>
                <a:gridCol w="1160463"/>
                <a:gridCol w="1616075"/>
                <a:gridCol w="1279525"/>
                <a:gridCol w="1371600"/>
                <a:gridCol w="1741487"/>
                <a:gridCol w="1471613"/>
              </a:tblGrid>
              <a:tr h="935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Учебный год</a:t>
                      </a: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</a:t>
                      </a: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Исходный уровень</a:t>
                      </a: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Начальный уровень</a:t>
                      </a: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Продуктивный уровень</a:t>
                      </a: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Креативный уровень</a:t>
                      </a: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4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2011-2012г.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134 / 70%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42/ 22%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/ 8%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146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2012-2013г.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189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 / 23%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75/ 40%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57/ 30%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12/ 7%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r>
              <a:rPr lang="ru-RU" altLang="ru-RU" sz="2800" smtClean="0"/>
              <a:t>Опыт формирования исследовательских умений младших школьников во взаимосвязи основного и дополнительного образования востребован в связи с введением ФГОС.</a:t>
            </a:r>
          </a:p>
          <a:p>
            <a:r>
              <a:rPr lang="ru-RU" altLang="ru-RU" sz="2800" smtClean="0"/>
              <a:t>Авторские программы учителей начальных классов по теме инновационной работы отобраны ИРО РБ для публикации в сборнике в помощь учителям, работающим по новым ФГОС.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0233" y="2348880"/>
            <a:ext cx="8003538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smtClean="0"/>
              <a:t>Сформированы творческие группы</a:t>
            </a:r>
            <a:r>
              <a:rPr lang="ru-RU" altLang="ru-RU" smtClean="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3318" name="Picture 6" descr="SAM_327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1341438"/>
            <a:ext cx="4032250" cy="30241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6" name="Picture 4" descr="SAM_326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313" y="4076700"/>
            <a:ext cx="3311525" cy="2482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7" name="Picture 5" descr="SAM_329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3800" y="1412875"/>
            <a:ext cx="3960813" cy="29702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62642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 b="1" smtClean="0"/>
              <a:t>Цель исследования: </a:t>
            </a:r>
            <a:r>
              <a:rPr lang="ru-RU" altLang="ru-RU" sz="2800" smtClean="0"/>
              <a:t>теоретически обосновать и экспериментально проверить эффективность педагогических условий формирования исследовательских умений младших школьников во взаимосвязи основного и дополнительного образования.</a:t>
            </a:r>
            <a:endParaRPr lang="ru-RU" altLang="ru-RU" sz="2800" b="1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800" b="1" smtClean="0"/>
              <a:t>Объект исследования: </a:t>
            </a:r>
            <a:r>
              <a:rPr lang="ru-RU" altLang="ru-RU" sz="2800" smtClean="0"/>
              <a:t>исследовательская деятельность младших школьников во взаимосвязи основного и дополнительного образования</a:t>
            </a:r>
            <a:endParaRPr lang="ru-RU" altLang="ru-RU" sz="2800" b="1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800" b="1" smtClean="0"/>
              <a:t>Предмет исследования: </a:t>
            </a:r>
            <a:r>
              <a:rPr lang="ru-RU" altLang="ru-RU" sz="2800" smtClean="0"/>
              <a:t>педагогические условия процесса формирования исследовательских умений младших школьников во взаимосвязи основного и дополнительного образования.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9055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b="1" smtClean="0"/>
              <a:t>Задачи исследования:</a:t>
            </a: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1.Выявить теоретические аспекты формирования умений </a:t>
            </a:r>
            <a:br>
              <a:rPr lang="ru-RU" altLang="ru-RU" sz="2000" smtClean="0"/>
            </a:br>
            <a:r>
              <a:rPr lang="ru-RU" altLang="ru-RU" sz="2000" smtClean="0"/>
              <a:t>исследовательской деятельности в начальной школе: раскрыть эволюцию дидактических представлений об исследовательской деятельности; проанализировать сущность понятий «исследовательская деятельность», «учебная исследовательская деятельность», «учебные исследовательские умения»; раскрыть содержание и структуру исследовательской деятельности учащихся младших классов во взаимосвязи основного и дополнительного образования.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2.Разработать систему исследовательских умений младших школьников; установить критерии и уровни их сформированности у учащихся начальных классов, а также педагогические условия их развития.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3.Разработать технологию формирования исследовательских умений младших школьников во взаимосвязи основного и дополнительного образования с учетом педагогических условий организации исследовательской деятельности, осуществить экспериментальную проверку её эффективности.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 smtClean="0"/>
              <a:t>Этапы исследования:</a:t>
            </a:r>
            <a:r>
              <a:rPr lang="ru-RU" altLang="ru-RU" sz="4000" smtClean="0"/>
              <a:t/>
            </a:r>
            <a:br>
              <a:rPr lang="ru-RU" altLang="ru-RU" sz="4000" smtClean="0"/>
            </a:br>
            <a:endParaRPr lang="ru-RU" altLang="ru-RU" sz="400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642350" cy="56880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 b="1" smtClean="0"/>
              <a:t>1 этап</a:t>
            </a:r>
            <a:r>
              <a:rPr lang="ru-RU" altLang="ru-RU" sz="2000" smtClean="0"/>
              <a:t> (2011-2012 г.). Выбор концептуального аппарата, определение объекта и предмета исследования, гипотезы, целей и задач исследования, изучение философской и психолого-педагогической литературы, обобщение отечественного и зарубежного опыта по проблеме организации исследовательской деятельности учащихся начальных классов в урочное и внеурочное время.</a:t>
            </a:r>
          </a:p>
          <a:p>
            <a:pPr>
              <a:lnSpc>
                <a:spcPct val="80000"/>
              </a:lnSpc>
            </a:pPr>
            <a:r>
              <a:rPr lang="ru-RU" altLang="ru-RU" sz="2000" b="1" smtClean="0"/>
              <a:t>2 этап</a:t>
            </a:r>
            <a:r>
              <a:rPr lang="ru-RU" altLang="ru-RU" sz="2000" smtClean="0"/>
              <a:t> (2012-2013г.). Разработка комплекса диагностических процедур для определения уровня развития исследовательских умений младших школьников во взаимосвязи основного и дополнительного образования. Проведение констатирующего эксперимента. Разработка технологии развития умений исследовательской деятельности младших школьников во взаимосвязи основного и дополнительного образования.</a:t>
            </a:r>
          </a:p>
          <a:p>
            <a:pPr>
              <a:lnSpc>
                <a:spcPct val="80000"/>
              </a:lnSpc>
            </a:pPr>
            <a:r>
              <a:rPr lang="ru-RU" altLang="ru-RU" sz="2000" b="1" smtClean="0"/>
              <a:t>3 этап</a:t>
            </a:r>
            <a:r>
              <a:rPr lang="ru-RU" altLang="ru-RU" sz="2000" smtClean="0"/>
              <a:t> (2013-2014 г). Проведение формирующего эксперимента, обработка и сопоставительный анализ эмпирического материала, его теоретическое осмысление, систематизация и обобщение результатов исследования, формулировка выводов и рекомендаций по реализации педагогической технологии формирования умений исследовательской деятельности младших школьников во взаимосвязи основного и дополнительного образования.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60350"/>
            <a:ext cx="8229600" cy="27368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Организована в школе работа научно-методического курса для учителей начальных классов: «Исследовательская деятельность младших школьников», где ведется обучение и анализ процесса внедрения инновационных технологий, консультирование учителей по вопросам эксперимента. </a:t>
            </a:r>
          </a:p>
        </p:txBody>
      </p:sp>
      <p:pic>
        <p:nvPicPr>
          <p:cNvPr id="10244" name="Picture 4" descr="SAM_010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2492375"/>
            <a:ext cx="4392612" cy="3295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5" name="Picture 5" descr="SAM_010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3068638"/>
            <a:ext cx="4225925" cy="31702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/>
              <a:t>Консультации с ректором по научной работе ИРО РБ Галановым А.Б. по проблемам эксперимента</a:t>
            </a:r>
          </a:p>
        </p:txBody>
      </p:sp>
      <p:pic>
        <p:nvPicPr>
          <p:cNvPr id="24580" name="Picture 4" descr="Изображение 16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975" y="1484313"/>
            <a:ext cx="4559300" cy="48609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</TotalTime>
  <Words>1592</Words>
  <Application>Microsoft Office PowerPoint</Application>
  <PresentationFormat>Экран (4:3)</PresentationFormat>
  <Paragraphs>234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3" baseType="lpstr">
      <vt:lpstr>Arial</vt:lpstr>
      <vt:lpstr>Calibri</vt:lpstr>
      <vt:lpstr>Times New Roman</vt:lpstr>
      <vt:lpstr>Оформление по умолчанию</vt:lpstr>
      <vt:lpstr>Презентация PowerPoint</vt:lpstr>
      <vt:lpstr>Тема инновационной работы:</vt:lpstr>
      <vt:lpstr>Презентация PowerPoint</vt:lpstr>
      <vt:lpstr>Сформированы творческие группы </vt:lpstr>
      <vt:lpstr>Презентация PowerPoint</vt:lpstr>
      <vt:lpstr>Презентация PowerPoint</vt:lpstr>
      <vt:lpstr>Этапы исследования: </vt:lpstr>
      <vt:lpstr>Презентация PowerPoint</vt:lpstr>
      <vt:lpstr>Консультации с ректором по научной работе ИРО РБ Галановым А.Б. по проблемам эксперимента</vt:lpstr>
      <vt:lpstr>Презентация PowerPoint</vt:lpstr>
      <vt:lpstr>Презентация PowerPoint</vt:lpstr>
      <vt:lpstr>Презентация PowerPoint</vt:lpstr>
      <vt:lpstr>Организация исследовательской  деятельности в  учебной работе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Участие в городских  конференциях  за 2 года эксперимента</vt:lpstr>
      <vt:lpstr>Победители городской научно- исследовательской конференции</vt:lpstr>
      <vt:lpstr>Участие во Всероссийском конкурсе исследовательских работ  «Мои первые открытия»</vt:lpstr>
      <vt:lpstr>Презентация PowerPoint</vt:lpstr>
      <vt:lpstr>30 марта 2012 года  педагоги участвовали во Всероссийской научно-практической конференции  в ИРО РБ. </vt:lpstr>
      <vt:lpstr>Презентация PowerPoint</vt:lpstr>
      <vt:lpstr>Встреча с руководителем  экспериментальной работы академиком РАО Горским Владимиром Акимовичем</vt:lpstr>
      <vt:lpstr>Опубликовано 7 статей  по теме экспериментальной работы.</vt:lpstr>
      <vt:lpstr>Сборник по материалам инновационной работы</vt:lpstr>
      <vt:lpstr>Сравнительный анализ качества образования  в начальных классах за 3 года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Админ</cp:lastModifiedBy>
  <cp:revision>12</cp:revision>
  <dcterms:created xsi:type="dcterms:W3CDTF">2012-09-17T13:33:16Z</dcterms:created>
  <dcterms:modified xsi:type="dcterms:W3CDTF">2013-10-06T17:24:35Z</dcterms:modified>
</cp:coreProperties>
</file>