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79" r:id="rId2"/>
    <p:sldId id="282" r:id="rId3"/>
    <p:sldId id="288" r:id="rId4"/>
    <p:sldId id="329" r:id="rId5"/>
    <p:sldId id="277" r:id="rId6"/>
    <p:sldId id="333" r:id="rId7"/>
    <p:sldId id="357" r:id="rId8"/>
    <p:sldId id="358" r:id="rId9"/>
    <p:sldId id="359" r:id="rId10"/>
    <p:sldId id="363" r:id="rId11"/>
    <p:sldId id="367" r:id="rId12"/>
    <p:sldId id="353" r:id="rId13"/>
    <p:sldId id="360" r:id="rId14"/>
    <p:sldId id="361" r:id="rId15"/>
    <p:sldId id="362" r:id="rId16"/>
    <p:sldId id="364" r:id="rId17"/>
    <p:sldId id="365" r:id="rId18"/>
    <p:sldId id="368" r:id="rId19"/>
    <p:sldId id="366" r:id="rId20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3625"/>
    <a:srgbClr val="FFFFCC"/>
    <a:srgbClr val="008000"/>
    <a:srgbClr val="0000FF"/>
    <a:srgbClr val="E62A72"/>
    <a:srgbClr val="EC7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4" autoAdjust="0"/>
  </p:normalViewPr>
  <p:slideViewPr>
    <p:cSldViewPr>
      <p:cViewPr>
        <p:scale>
          <a:sx n="90" d="100"/>
          <a:sy n="90" d="100"/>
        </p:scale>
        <p:origin x="-1320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</c:v>
                </c:pt>
                <c:pt idx="1">
                  <c:v>41</c:v>
                </c:pt>
                <c:pt idx="2">
                  <c:v>42</c:v>
                </c:pt>
                <c:pt idx="3">
                  <c:v>41</c:v>
                </c:pt>
                <c:pt idx="4">
                  <c:v>55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13</c:v>
                </c:pt>
                <c:pt idx="4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6309504"/>
        <c:axId val="509668736"/>
        <c:axId val="0"/>
      </c:bar3DChart>
      <c:catAx>
        <c:axId val="36309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  <a:latin typeface="Palatino Linotype" pitchFamily="18" charset="0"/>
              </a:defRPr>
            </a:pPr>
            <a:endParaRPr lang="ru-RU"/>
          </a:p>
        </c:txPr>
        <c:crossAx val="509668736"/>
        <c:crosses val="autoZero"/>
        <c:auto val="1"/>
        <c:lblAlgn val="ctr"/>
        <c:lblOffset val="100"/>
        <c:noMultiLvlLbl val="0"/>
      </c:catAx>
      <c:valAx>
        <c:axId val="5096687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6309504"/>
        <c:crosses val="autoZero"/>
        <c:crossBetween val="between"/>
      </c:valAx>
      <c:spPr>
        <a:noFill/>
        <a:ln w="25402">
          <a:noFill/>
        </a:ln>
      </c:spPr>
    </c:plotArea>
    <c:legend>
      <c:legendPos val="b"/>
      <c:layout/>
      <c:overlay val="0"/>
      <c:txPr>
        <a:bodyPr/>
        <a:lstStyle/>
        <a:p>
          <a:pPr>
            <a:defRPr b="1">
              <a:solidFill>
                <a:schemeClr val="tx1"/>
              </a:solidFill>
              <a:latin typeface="Palatino Linotype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17</c:v>
                </c:pt>
                <c:pt idx="1">
                  <c:v>32</c:v>
                </c:pt>
                <c:pt idx="2">
                  <c:v>44</c:v>
                </c:pt>
                <c:pt idx="3">
                  <c:v>48</c:v>
                </c:pt>
                <c:pt idx="4">
                  <c:v>56</c:v>
                </c:pt>
                <c:pt idx="5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846720"/>
        <c:axId val="527653632"/>
        <c:axId val="0"/>
      </c:bar3DChart>
      <c:catAx>
        <c:axId val="34846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  <a:latin typeface="Palatino Linotype" pitchFamily="18" charset="0"/>
              </a:defRPr>
            </a:pPr>
            <a:endParaRPr lang="ru-RU"/>
          </a:p>
        </c:txPr>
        <c:crossAx val="527653632"/>
        <c:crosses val="autoZero"/>
        <c:auto val="1"/>
        <c:lblAlgn val="ctr"/>
        <c:lblOffset val="100"/>
        <c:noMultiLvlLbl val="0"/>
      </c:catAx>
      <c:valAx>
        <c:axId val="527653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846720"/>
        <c:crosses val="autoZero"/>
        <c:crossBetween val="between"/>
      </c:valAx>
      <c:spPr>
        <a:noFill/>
        <a:ln w="25402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8338E-CA41-40CA-BA6C-7F50E79552AF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6BEC6-61E1-4685-A4B6-93F2923E31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469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E6C84-764A-4F94-A016-E3666778346C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21473-CBDA-473A-A070-DA9DEC28A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024852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0FA23-DFF5-4B96-89E0-A88B292E490C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401EF-46FD-4C5A-8BFA-86B3CD3D8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19413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1D645-48A5-4DFA-9C9C-A74AF48A1488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88248-220C-46A3-8F9C-69B757EEC3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809637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19200" y="2286000"/>
            <a:ext cx="3771900" cy="190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43500" y="2286000"/>
            <a:ext cx="3771900" cy="190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219200" y="4343400"/>
            <a:ext cx="3771900" cy="190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43500" y="4343400"/>
            <a:ext cx="3771900" cy="190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5A157-7593-4575-B01C-3850C7532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06479-6359-4C7C-8AA7-FA86E309EB83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51680-B10A-4621-9683-6FCFB5425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252416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24A86-EE41-4D53-B0F5-2D85BFD52A97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FAE3B-161A-48FB-ADD7-DD52AE044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789803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1BB80-AFF5-461E-9146-8EA436B3B79F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A0B84-F271-449C-98BB-85B82603D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422872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629A5-5BC7-4FD9-927D-2FD5D73186EF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F4599-DC57-4D6D-9F39-3255EA665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250899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27F52-EDC1-4979-9DA1-609FEA97CFB0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DFD19-EF1A-4F9F-A136-F8AD121D4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18658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5097C-3A29-4B1F-9BE4-05ED3102AB97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246A8-A25B-45B7-8A91-164010F609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123328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C6B08-0C0D-4010-A147-7342A3EDAC56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6693C-C69B-478F-9B08-09D886150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278352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B13AC-F0DE-4F00-BEE0-D3A79E4E5E2F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B343-4F36-4CC9-8818-1455056F08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013398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C4428D-1753-4D91-91D7-0215BA92E3AA}" type="datetimeFigureOut">
              <a:rPr lang="ru-RU"/>
              <a:pPr>
                <a:defRPr/>
              </a:pPr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7F5323-6B9B-4FFA-8DD6-926DAD058A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0"/>
            <a:ext cx="84296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10" descr="E:\Для презентаций школы\File07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63" y="1068388"/>
            <a:ext cx="4305300" cy="2984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5572125"/>
            <a:ext cx="1143000" cy="104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6" name="Подзаголовок 2"/>
          <p:cNvSpPr txBox="1">
            <a:spLocks/>
          </p:cNvSpPr>
          <p:nvPr/>
        </p:nvSpPr>
        <p:spPr bwMode="auto">
          <a:xfrm>
            <a:off x="107950" y="1124744"/>
            <a:ext cx="4896098" cy="595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lnSpc>
                <a:spcPct val="90000"/>
              </a:lnSpc>
              <a:spcBef>
                <a:spcPts val="250"/>
              </a:spcBef>
              <a:spcAft>
                <a:spcPts val="200"/>
              </a:spcAft>
              <a:buClr>
                <a:srgbClr val="C00000"/>
              </a:buClr>
              <a:buSzPct val="90000"/>
              <a:buFont typeface="Wingdings" pitchFamily="2" charset="2"/>
              <a:buChar char="§"/>
            </a:pPr>
            <a:r>
              <a:rPr lang="ru-RU" sz="2100" dirty="0">
                <a:latin typeface="Palatino Linotype" pitchFamily="18" charset="0"/>
              </a:rPr>
              <a:t>Победитель приоритетного национального проекта «Образование» 2006, 2008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250"/>
              </a:spcBef>
              <a:spcAft>
                <a:spcPts val="200"/>
              </a:spcAft>
              <a:buClr>
                <a:srgbClr val="C00000"/>
              </a:buClr>
              <a:buSzPct val="90000"/>
              <a:buFont typeface="Wingdings" pitchFamily="2" charset="2"/>
              <a:buChar char="§"/>
            </a:pPr>
            <a:r>
              <a:rPr lang="ru-RU" sz="2100" dirty="0">
                <a:latin typeface="Palatino Linotype" pitchFamily="18" charset="0"/>
              </a:rPr>
              <a:t>Базовая школа ВГУ c 1992 года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250"/>
              </a:spcBef>
              <a:spcAft>
                <a:spcPts val="200"/>
              </a:spcAft>
              <a:buClr>
                <a:srgbClr val="C00000"/>
              </a:buClr>
              <a:buSzPct val="90000"/>
              <a:buFont typeface="Wingdings" pitchFamily="2" charset="2"/>
              <a:buChar char="§"/>
            </a:pPr>
            <a:r>
              <a:rPr lang="ru-RU" sz="2100" dirty="0">
                <a:latin typeface="Palatino Linotype" pitchFamily="18" charset="0"/>
              </a:rPr>
              <a:t>«Лучшая школа России» 2004, 2006, 2012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250"/>
              </a:spcBef>
              <a:spcAft>
                <a:spcPts val="200"/>
              </a:spcAft>
              <a:buClr>
                <a:srgbClr val="C00000"/>
              </a:buClr>
              <a:buSzPct val="90000"/>
              <a:buFont typeface="Wingdings" pitchFamily="2" charset="2"/>
              <a:buChar char="§"/>
            </a:pPr>
            <a:r>
              <a:rPr lang="ru-RU" sz="2100" dirty="0">
                <a:latin typeface="Palatino Linotype" pitchFamily="18" charset="0"/>
              </a:rPr>
              <a:t>«Школа России» 2006, 2007, 2008, 2009, 2010, 2011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250"/>
              </a:spcBef>
              <a:spcAft>
                <a:spcPts val="200"/>
              </a:spcAft>
              <a:buClr>
                <a:srgbClr val="C00000"/>
              </a:buClr>
              <a:buSzPct val="90000"/>
              <a:buFont typeface="Wingdings" pitchFamily="2" charset="2"/>
              <a:buChar char="§"/>
            </a:pPr>
            <a:r>
              <a:rPr lang="ru-RU" sz="2100" dirty="0">
                <a:latin typeface="Palatino Linotype" pitchFamily="18" charset="0"/>
              </a:rPr>
              <a:t>Лучшая компания Воронежской области 2009 г. в номинации «Образование»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250"/>
              </a:spcBef>
              <a:spcAft>
                <a:spcPts val="200"/>
              </a:spcAft>
              <a:buClr>
                <a:srgbClr val="C00000"/>
              </a:buClr>
              <a:buSzPct val="90000"/>
              <a:buFont typeface="Wingdings" pitchFamily="2" charset="2"/>
              <a:buChar char="§"/>
            </a:pPr>
            <a:r>
              <a:rPr lang="ru-RU" sz="2100" dirty="0">
                <a:latin typeface="Palatino Linotype" pitchFamily="18" charset="0"/>
              </a:rPr>
              <a:t>Участник национального реестра «Ведущие образовательные учреждения России» 2010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250"/>
              </a:spcBef>
              <a:spcAft>
                <a:spcPts val="200"/>
              </a:spcAft>
              <a:buClr>
                <a:srgbClr val="C00000"/>
              </a:buClr>
              <a:buSzPct val="90000"/>
              <a:buFont typeface="Wingdings" pitchFamily="2" charset="2"/>
              <a:buChar char="§"/>
            </a:pPr>
            <a:r>
              <a:rPr lang="ru-RU" sz="2100" dirty="0">
                <a:latin typeface="Palatino Linotype" pitchFamily="18" charset="0"/>
              </a:rPr>
              <a:t>«Школа цифрового века» </a:t>
            </a:r>
            <a:r>
              <a:rPr lang="ru-RU" sz="2100" dirty="0" smtClean="0">
                <a:latin typeface="Palatino Linotype" pitchFamily="18" charset="0"/>
              </a:rPr>
              <a:t>2012, 2013</a:t>
            </a:r>
            <a:endParaRPr lang="ru-RU" sz="2100" dirty="0">
              <a:latin typeface="Palatino Linotype" pitchFamily="18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250"/>
              </a:spcBef>
              <a:spcAft>
                <a:spcPts val="200"/>
              </a:spcAft>
              <a:buClr>
                <a:srgbClr val="C00000"/>
              </a:buClr>
              <a:buSzPct val="90000"/>
              <a:buFont typeface="Wingdings" pitchFamily="2" charset="2"/>
              <a:buChar char="§"/>
            </a:pPr>
            <a:r>
              <a:rPr lang="ru-RU" sz="2100" dirty="0">
                <a:latin typeface="Palatino Linotype" pitchFamily="18" charset="0"/>
              </a:rPr>
              <a:t>Базовый центр </a:t>
            </a:r>
            <a:r>
              <a:rPr lang="ru-RU" sz="2100" dirty="0" err="1">
                <a:latin typeface="Palatino Linotype" pitchFamily="18" charset="0"/>
              </a:rPr>
              <a:t>ВОИПКиПРО</a:t>
            </a:r>
            <a:r>
              <a:rPr lang="ru-RU" sz="2100" dirty="0">
                <a:latin typeface="Palatino Linotype" pitchFamily="18" charset="0"/>
              </a:rPr>
              <a:t> и МКУ ЦРО, участник ФЦПРО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250"/>
              </a:spcBef>
              <a:buClr>
                <a:srgbClr val="C00000"/>
              </a:buClr>
              <a:buSzPct val="90000"/>
              <a:buFont typeface="Wingdings" pitchFamily="2" charset="2"/>
              <a:buChar char="§"/>
            </a:pPr>
            <a:endParaRPr lang="ru-RU" sz="2000" dirty="0">
              <a:solidFill>
                <a:srgbClr val="C00000"/>
              </a:solidFill>
              <a:latin typeface="Palatino Linotype" pitchFamily="18" charset="0"/>
            </a:endParaRPr>
          </a:p>
        </p:txBody>
      </p:sp>
      <p:pic>
        <p:nvPicPr>
          <p:cNvPr id="3078" name="Picture 10" descr="File00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4621">
            <a:off x="7466013" y="3278188"/>
            <a:ext cx="1436687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6" descr="File002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14860">
            <a:off x="4667250" y="3292475"/>
            <a:ext cx="1403350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D:\Documents and Settings\buntyakovana\Мои документы\My Scans\12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73623">
            <a:off x="7553325" y="4572000"/>
            <a:ext cx="1425575" cy="2016125"/>
          </a:xfrm>
          <a:prstGeom prst="rect">
            <a:avLst/>
          </a:prstGeom>
          <a:noFill/>
          <a:ln w="9525">
            <a:solidFill>
              <a:schemeClr val="accent5">
                <a:lumMod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5" y="3206750"/>
            <a:ext cx="151288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8" descr="E:\Для презентаций школы\Нац реестр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14902">
            <a:off x="4959350" y="4567238"/>
            <a:ext cx="1533525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38" y="4503738"/>
            <a:ext cx="143351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357188" y="246855"/>
            <a:ext cx="8132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МОК №2 – сегодня 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2874"/>
            <a:ext cx="9036496" cy="162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Наши успехи и достижения: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призеры регионального этапа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Всероссийской олимпиады в 2014г.                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649" y="2420887"/>
            <a:ext cx="4894136" cy="32627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5683645"/>
            <a:ext cx="998984" cy="911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40" y="4286654"/>
            <a:ext cx="3416523" cy="2277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52624"/>
            <a:ext cx="3393703" cy="2262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30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F:\ФОТО МОК 2\5январь\IMG_45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48781">
            <a:off x="3611829" y="3958675"/>
            <a:ext cx="4842884" cy="322859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F:\ФОТО МОК 2\3ноябрь\IMG_659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75106">
            <a:off x="890834" y="3140330"/>
            <a:ext cx="2798490" cy="41977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 descr="F:\ФОТО МОК 2\3ноябрь\Проект Школа победителе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45787">
            <a:off x="4467192" y="1287794"/>
            <a:ext cx="4650826" cy="31005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 descr="F:\ФОТО МОК 2\5январь\IMG_45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51110">
            <a:off x="-64269" y="1416001"/>
            <a:ext cx="4864348" cy="324289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Содержимое 4" descr="свиток 5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8" y="142875"/>
            <a:ext cx="842962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Награждение победителей и призеров интеллектуальных конкурсов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036496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pPr eaLnBrk="1" hangingPunct="1"/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Молодцы! </a:t>
            </a:r>
            <a:b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Так держать!!!</a:t>
            </a:r>
            <a:endParaRPr lang="ru-RU" sz="6000" b="1" u="sng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3" y="2492896"/>
            <a:ext cx="4417505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52" y="3429000"/>
            <a:ext cx="4356400" cy="3267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5892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42875"/>
            <a:ext cx="842962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5572125"/>
            <a:ext cx="1143000" cy="104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329010" y="260648"/>
            <a:ext cx="8131422" cy="114300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Внеурочная деятельность.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Проекты в 5-6 классах.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3238"/>
            <a:ext cx="301730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625" y="1694403"/>
            <a:ext cx="3538736" cy="2359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4254080"/>
            <a:ext cx="3565004" cy="472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62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42875"/>
            <a:ext cx="842962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5572125"/>
            <a:ext cx="1143000" cy="104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329010" y="260648"/>
            <a:ext cx="8131422" cy="114300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Внеурочная деятельность.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Проекты в 5-6 классах.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42612"/>
            <a:ext cx="335241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4293096"/>
            <a:ext cx="3488718" cy="2325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44804"/>
            <a:ext cx="3600400" cy="5321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09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42875"/>
            <a:ext cx="842962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5572125"/>
            <a:ext cx="1143000" cy="104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329010" y="260648"/>
            <a:ext cx="8131422" cy="114300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Внеурочная деятельность.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Проекты в 5-6 классах.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60" y="1628800"/>
            <a:ext cx="3557165" cy="2371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14090"/>
            <a:ext cx="3890263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4077072"/>
            <a:ext cx="3566293" cy="2674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26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42875"/>
            <a:ext cx="842962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5572125"/>
            <a:ext cx="1143000" cy="104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228600" y="331787"/>
            <a:ext cx="8686800" cy="1081088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Делегация учителей из Чехии в МБОУ лицей «МОК №2»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pic>
        <p:nvPicPr>
          <p:cNvPr id="27651" name="Picture 3" descr="N:\Фото чехи на сайт\IMG_9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833" y="1774006"/>
            <a:ext cx="3963267" cy="2231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7652" name="Picture 4" descr="N:\Фото чехи на сайт\IMG_9190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833" y="4057422"/>
            <a:ext cx="4000082" cy="2251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7653" name="Picture 5" descr="N:\Фото чехи на сайт\Чехи на приеме в мэрии 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5" b="5719"/>
          <a:stretch/>
        </p:blipFill>
        <p:spPr bwMode="auto">
          <a:xfrm>
            <a:off x="174861" y="2257424"/>
            <a:ext cx="4476625" cy="3115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extBox 2"/>
          <p:cNvSpPr txBox="1"/>
          <p:nvPr/>
        </p:nvSpPr>
        <p:spPr>
          <a:xfrm>
            <a:off x="322615" y="5751512"/>
            <a:ext cx="4181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Прием в мэрии города Воронежа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39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Содержимое 3" descr="глобус 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363419"/>
            <a:ext cx="1000125" cy="144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Пребывание учителей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МБОУ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лицей «МОК №2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»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в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Чехии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ru-RU" sz="1200" dirty="0" smtClean="0">
              <a:latin typeface="Bookman Old Style" pitchFamily="18" charset="0"/>
            </a:endParaRPr>
          </a:p>
          <a:p>
            <a:pPr>
              <a:defRPr/>
            </a:pPr>
            <a:endParaRPr lang="ru-RU" sz="1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1" y="2276872"/>
            <a:ext cx="4538289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157866"/>
            <a:ext cx="3214808" cy="2411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3228743" cy="2424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9512" y="566124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Прием у губернатора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Среднечешского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края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39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Международное сотрудничество. </a:t>
            </a:r>
            <a:br>
              <a:rPr lang="ru-RU" sz="3200" dirty="0" smtClean="0"/>
            </a:br>
            <a:r>
              <a:rPr lang="ru-RU" sz="3200" dirty="0" smtClean="0"/>
              <a:t>Встреча чешской делегации.</a:t>
            </a:r>
            <a:endParaRPr lang="ru-RU" sz="3200" dirty="0"/>
          </a:p>
        </p:txBody>
      </p:sp>
      <p:pic>
        <p:nvPicPr>
          <p:cNvPr id="2050" name="Picture 2" descr="F:\ФОТО МОК 2\2октябрь\Проект международного сотрудничества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230" y="1600200"/>
            <a:ext cx="8039540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9" name="Picture 9" descr="Image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500174"/>
            <a:ext cx="4185660" cy="2701767"/>
          </a:xfrm>
          <a:noFill/>
        </p:spPr>
      </p:pic>
      <p:pic>
        <p:nvPicPr>
          <p:cNvPr id="56330" name="Picture 9" descr="E:\Foto\2009 06 27\P1060054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1500174"/>
            <a:ext cx="3721100" cy="2792413"/>
          </a:xfrm>
          <a:noFill/>
        </p:spPr>
      </p:pic>
      <p:pic>
        <p:nvPicPr>
          <p:cNvPr id="56331" name="Picture 11" descr="Image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143375"/>
            <a:ext cx="3743325" cy="2436813"/>
          </a:xfrm>
          <a:noFill/>
        </p:spPr>
      </p:pic>
      <p:pic>
        <p:nvPicPr>
          <p:cNvPr id="7173" name="Picture 5" descr="E:\Foto\Крым 2008\DSC005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357694"/>
            <a:ext cx="3265487" cy="226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3" name="Содержимое 6" descr="DSC00289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425" y="4508500"/>
            <a:ext cx="2911475" cy="213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4" descr="свиток 5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8" y="142875"/>
            <a:ext cx="842962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Археологическая и экологическая</a:t>
            </a:r>
            <a:br>
              <a:rPr lang="ru-RU" sz="4000" dirty="0" smtClean="0"/>
            </a:br>
            <a:r>
              <a:rPr lang="ru-RU" sz="4000" dirty="0" smtClean="0"/>
              <a:t> практики</a:t>
            </a:r>
            <a:endParaRPr lang="ru-RU" sz="40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Содержимое 3" descr="глобус 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688" y="5214938"/>
            <a:ext cx="1000125" cy="144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472488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ru-RU" sz="1200" dirty="0" smtClean="0">
              <a:latin typeface="Bookman Old Style" pitchFamily="18" charset="0"/>
            </a:endParaRPr>
          </a:p>
          <a:p>
            <a:pPr>
              <a:defRPr/>
            </a:pPr>
            <a:endParaRPr lang="ru-RU" sz="1200" dirty="0"/>
          </a:p>
        </p:txBody>
      </p:sp>
      <p:sp>
        <p:nvSpPr>
          <p:cNvPr id="7" name="Rectangle 2"/>
          <p:cNvSpPr>
            <a:spLocks noRot="1" noChangeArrowheads="1"/>
          </p:cNvSpPr>
          <p:nvPr/>
        </p:nvSpPr>
        <p:spPr bwMode="auto">
          <a:xfrm>
            <a:off x="107950" y="169519"/>
            <a:ext cx="8856663" cy="108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Участие в национальном проекте</a:t>
            </a:r>
          </a:p>
        </p:txBody>
      </p:sp>
      <p:pic>
        <p:nvPicPr>
          <p:cNvPr id="8" name="Picture 3" descr="IMG_14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10805">
            <a:off x="322263" y="2312988"/>
            <a:ext cx="4799012" cy="3598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IMG_14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833761">
            <a:off x="3721100" y="2239963"/>
            <a:ext cx="4960938" cy="3719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42875"/>
            <a:ext cx="8429625" cy="1845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5572125"/>
            <a:ext cx="1143000" cy="104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228600" y="476250"/>
            <a:ext cx="8686800" cy="1081088"/>
          </a:xfrm>
        </p:spPr>
        <p:txBody>
          <a:bodyPr/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МБОУ лицей «МОК №2» -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победитель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регионального конкурса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«Школа – Лидер образования Воронежской области»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2012 г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pic>
        <p:nvPicPr>
          <p:cNvPr id="8" name="Picture 2" descr="D:\Для презентаций школы\дипломы_победители___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50825" y="1773238"/>
            <a:ext cx="3892550" cy="50038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5602" name="Picture 2" descr="D:\2013-14\Фото МОК на августов конф 2013\IMG_57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538" y="2565400"/>
            <a:ext cx="4070350" cy="3052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42875"/>
            <a:ext cx="8429625" cy="235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5572125"/>
            <a:ext cx="1143000" cy="104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107504" y="777341"/>
            <a:ext cx="9036496" cy="1081088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Детский сад МБОУ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лицей «МОК №2» -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призер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регионального конкурса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проектов по созданию инновационных моделей предметно-пространственной развивающей среды, обеспечивающей эффективную реализацию основной общеобразовательной программы дошкольного образования 2013 г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pic>
        <p:nvPicPr>
          <p:cNvPr id="17410" name="Picture 2" descr="D:\2013-14\IMG_877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64" r="15949"/>
          <a:stretch/>
        </p:blipFill>
        <p:spPr bwMode="auto">
          <a:xfrm>
            <a:off x="1763688" y="2373769"/>
            <a:ext cx="5184576" cy="4211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9270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Содержимое 3" descr="глобус 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688" y="5214938"/>
            <a:ext cx="1000125" cy="144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2874"/>
            <a:ext cx="9036496" cy="162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-160088" y="237764"/>
            <a:ext cx="8946901" cy="144016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Наши успехи и достижения: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айонный и областной этапы 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Всероссийской олимпиады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(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количество призовых мест)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                </a:t>
            </a:r>
          </a:p>
        </p:txBody>
      </p:sp>
      <p:graphicFrame>
        <p:nvGraphicFramePr>
          <p:cNvPr id="2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153315"/>
              </p:ext>
            </p:extLst>
          </p:nvPr>
        </p:nvGraphicFramePr>
        <p:xfrm>
          <a:off x="357188" y="157162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2874"/>
            <a:ext cx="9036496" cy="162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-160088" y="237764"/>
            <a:ext cx="8946901" cy="144016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Наши успехи и достижения: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региональный этап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Всероссийской олимпиады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 (количество призовых мест)               </a:t>
            </a:r>
          </a:p>
        </p:txBody>
      </p:sp>
      <p:graphicFrame>
        <p:nvGraphicFramePr>
          <p:cNvPr id="2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045727"/>
              </p:ext>
            </p:extLst>
          </p:nvPr>
        </p:nvGraphicFramePr>
        <p:xfrm>
          <a:off x="357188" y="157162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Содержимое 3" descr="учебники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5683645"/>
            <a:ext cx="998984" cy="911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67427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036496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64" y="382352"/>
            <a:ext cx="8713788" cy="144016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9B36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Командные места по итогам регионального этапа Всероссийской олимпиады 201</a:t>
            </a:r>
            <a:r>
              <a:rPr lang="en-US" sz="3200" b="1" dirty="0" smtClean="0">
                <a:solidFill>
                  <a:srgbClr val="9B36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4</a:t>
            </a:r>
            <a:br>
              <a:rPr lang="en-US" sz="3200" b="1" dirty="0" smtClean="0">
                <a:solidFill>
                  <a:srgbClr val="9B36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I 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место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784" y="1988840"/>
            <a:ext cx="5904656" cy="468052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Экология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География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Математика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Русский язык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История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Информатика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Технология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МХК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731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036496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713788" cy="172720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Командные места по итогам регионального этапа Всероссийской олимпиады 2014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II 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место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2708920"/>
            <a:ext cx="6696075" cy="341910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Литература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Английский язык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Право</a:t>
            </a:r>
          </a:p>
        </p:txBody>
      </p:sp>
    </p:spTree>
    <p:extLst>
      <p:ext uri="{BB962C8B-B14F-4D97-AF65-F5344CB8AC3E}">
        <p14:creationId xmlns:p14="http://schemas.microsoft.com/office/powerpoint/2010/main" val="15162456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036496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713788" cy="172720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Командные места по итогам регионального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этапа Всероссийской олимпиады 2014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III 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место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2708920"/>
            <a:ext cx="4463777" cy="385115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ОБЖ</a:t>
            </a:r>
          </a:p>
        </p:txBody>
      </p:sp>
    </p:spTree>
    <p:extLst>
      <p:ext uri="{BB962C8B-B14F-4D97-AF65-F5344CB8AC3E}">
        <p14:creationId xmlns:p14="http://schemas.microsoft.com/office/powerpoint/2010/main" val="13218080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</TotalTime>
  <Words>201</Words>
  <Application>Microsoft Office PowerPoint</Application>
  <PresentationFormat>Экран (4:3)</PresentationFormat>
  <Paragraphs>41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МБОУ лицей «МОК №2» -  победитель регионального конкурса  «Школа – Лидер образования Воронежской области»  2012 г</vt:lpstr>
      <vt:lpstr>Детский сад МБОУ лицей «МОК №2» -  призер регионального конкурса  проектов по созданию инновационных моделей предметно-пространственной развивающей среды, обеспечивающей эффективную реализацию основной общеобразовательной программы дошкольного образования 2013 г</vt:lpstr>
      <vt:lpstr>Наши успехи и достижения: районный и областной этапы  Всероссийской олимпиады (количество призовых мест)                 </vt:lpstr>
      <vt:lpstr>Наши успехи и достижения: региональный этап  Всероссийской олимпиады   (количество призовых мест)               </vt:lpstr>
      <vt:lpstr>Командные места по итогам регионального этапа Всероссийской олимпиады 2014 I место</vt:lpstr>
      <vt:lpstr>Командные места по итогам регионального этапа Всероссийской олимпиады 2014 II место</vt:lpstr>
      <vt:lpstr>Командные места по итогам регионального  этапа Всероссийской олимпиады 2014 III место</vt:lpstr>
      <vt:lpstr>Наши успехи и достижения: призеры регионального этапа  Всероссийской олимпиады в 2014г.                </vt:lpstr>
      <vt:lpstr> Награждение победителей и призеров интеллектуальных конкурсов </vt:lpstr>
      <vt:lpstr>Молодцы!  Так держать!!!</vt:lpstr>
      <vt:lpstr>Внеурочная деятельность.  Проекты в 5-6 классах.</vt:lpstr>
      <vt:lpstr>Внеурочная деятельность.  Проекты в 5-6 классах.</vt:lpstr>
      <vt:lpstr>Внеурочная деятельность.  Проекты в 5-6 классах.</vt:lpstr>
      <vt:lpstr>Делегация учителей из Чехии в МБОУ лицей «МОК №2»</vt:lpstr>
      <vt:lpstr>Пребывание учителей МБОУ лицей «МОК №2» в Чехии</vt:lpstr>
      <vt:lpstr>Международное сотрудничество.  Встреча чешской делегации.</vt:lpstr>
      <vt:lpstr>Археологическая и экологическая  практики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Мирошниченко Е.Б.</dc:creator>
  <cp:lastModifiedBy>Марина</cp:lastModifiedBy>
  <cp:revision>182</cp:revision>
  <cp:lastPrinted>2013-11-20T12:01:38Z</cp:lastPrinted>
  <dcterms:modified xsi:type="dcterms:W3CDTF">2014-10-28T09:32:50Z</dcterms:modified>
</cp:coreProperties>
</file>