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88" r:id="rId20"/>
    <p:sldId id="275" r:id="rId21"/>
    <p:sldId id="286" r:id="rId22"/>
    <p:sldId id="287" r:id="rId23"/>
    <p:sldId id="273" r:id="rId24"/>
    <p:sldId id="277" r:id="rId25"/>
    <p:sldId id="278" r:id="rId26"/>
    <p:sldId id="279" r:id="rId27"/>
    <p:sldId id="280" r:id="rId28"/>
    <p:sldId id="281" r:id="rId29"/>
    <p:sldId id="282" r:id="rId30"/>
    <p:sldId id="274" r:id="rId31"/>
    <p:sldId id="285" r:id="rId32"/>
    <p:sldId id="289" r:id="rId33"/>
    <p:sldId id="290" r:id="rId34"/>
    <p:sldId id="291" r:id="rId35"/>
    <p:sldId id="292" r:id="rId36"/>
    <p:sldId id="293" r:id="rId37"/>
    <p:sldId id="283" r:id="rId3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C4"/>
    <a:srgbClr val="336699"/>
    <a:srgbClr val="422C16"/>
    <a:srgbClr val="0C788E"/>
    <a:srgbClr val="006666"/>
    <a:srgbClr val="54381C"/>
    <a:srgbClr val="A50021"/>
    <a:srgbClr val="FFF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265" autoAdjust="0"/>
  </p:normalViewPr>
  <p:slideViewPr>
    <p:cSldViewPr>
      <p:cViewPr>
        <p:scale>
          <a:sx n="90" d="100"/>
          <a:sy n="90" d="100"/>
        </p:scale>
        <p:origin x="-73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Качество </a:t>
            </a:r>
            <a:r>
              <a:rPr lang="ru-RU" dirty="0" err="1"/>
              <a:t>обученности</a:t>
            </a:r>
            <a:r>
              <a:rPr lang="ru-RU" dirty="0"/>
              <a:t> </a:t>
            </a:r>
            <a:r>
              <a:rPr lang="ru-RU" dirty="0" smtClean="0"/>
              <a:t>учащихся, занятых в проекте,</a:t>
            </a:r>
          </a:p>
          <a:p>
            <a:pPr>
              <a:defRPr/>
            </a:pPr>
            <a:r>
              <a:rPr lang="ru-RU" dirty="0" smtClean="0"/>
              <a:t>по </a:t>
            </a:r>
            <a:r>
              <a:rPr lang="ru-RU" dirty="0"/>
              <a:t>предметам естественного цикла дисциплин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обученности по предметам естественного цикла дисциплин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rgbClr val="E6E6C4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3"/>
            <c:invertIfNegative val="0"/>
            <c:bubble3D val="0"/>
            <c:spPr>
              <a:solidFill>
                <a:srgbClr val="336699"/>
              </a:solidFill>
            </c:spPr>
          </c:dPt>
          <c:cat>
            <c:strRef>
              <c:f>Лист1!$A$2:$A$5</c:f>
              <c:strCache>
                <c:ptCount val="4"/>
                <c:pt idx="0">
                  <c:v>2010-2011</c:v>
                </c:pt>
                <c:pt idx="1">
                  <c:v>2011-2012</c:v>
                </c:pt>
                <c:pt idx="2">
                  <c:v>2012-2013</c:v>
                </c:pt>
                <c:pt idx="3">
                  <c:v>2013-2014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</c:v>
                </c:pt>
                <c:pt idx="1">
                  <c:v>50</c:v>
                </c:pt>
                <c:pt idx="2">
                  <c:v>56</c:v>
                </c:pt>
                <c:pt idx="3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5640064"/>
        <c:axId val="55641600"/>
      </c:barChart>
      <c:catAx>
        <c:axId val="55640064"/>
        <c:scaling>
          <c:orientation val="minMax"/>
        </c:scaling>
        <c:delete val="0"/>
        <c:axPos val="b"/>
        <c:majorTickMark val="out"/>
        <c:minorTickMark val="none"/>
        <c:tickLblPos val="nextTo"/>
        <c:crossAx val="55641600"/>
        <c:crosses val="autoZero"/>
        <c:auto val="1"/>
        <c:lblAlgn val="ctr"/>
        <c:lblOffset val="100"/>
        <c:noMultiLvlLbl val="0"/>
      </c:catAx>
      <c:valAx>
        <c:axId val="55641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6400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Relationship Id="rId4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29FA0-7B05-411D-9047-95332BFA5BA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9CCB03-77F5-455B-91C8-1F58BC86E9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C9935-E369-4D4E-BB23-4AA87C16B0F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C670AA-D6FB-4E4F-BCE9-2EEBF9D43F5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9703A-901F-40C4-9E76-31022B795F8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9A0D4-0FF0-4E5B-ABBC-9568E961AF7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562B8-B5A7-4701-92CF-9C0AF71DEB3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22AEC-EEC9-43A3-8950-87A6A5DC37B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F770F-0D66-421F-B5E4-AC855D1D7AE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885EB-D3CB-453D-9F77-B174788A2E2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217AA-8229-4725-B7A5-91095D08D45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0FCAA6-2F3E-4594-9CFF-531F17ACC4AC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12" Type="http://schemas.openxmlformats.org/officeDocument/2006/relationships/image" Target="../media/image41.em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28.jpeg"/><Relationship Id="rId9" Type="http://schemas.openxmlformats.org/officeDocument/2006/relationships/image" Target="../media/image38.jpeg"/><Relationship Id="rId1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_Microsoft_PowerPoint2.sldx"/><Relationship Id="rId13" Type="http://schemas.openxmlformats.org/officeDocument/2006/relationships/image" Target="../media/image21.emf"/><Relationship Id="rId3" Type="http://schemas.openxmlformats.org/officeDocument/2006/relationships/image" Target="../media/image22.jpeg"/><Relationship Id="rId7" Type="http://schemas.openxmlformats.org/officeDocument/2006/relationships/image" Target="../media/image18.emf"/><Relationship Id="rId12" Type="http://schemas.openxmlformats.org/officeDocument/2006/relationships/package" Target="../embeddings/______Microsoft_PowerPoint4.sldx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27.emf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Microsoft_PowerPoint1.sldx"/><Relationship Id="rId11" Type="http://schemas.openxmlformats.org/officeDocument/2006/relationships/image" Target="../media/image20.emf"/><Relationship Id="rId5" Type="http://schemas.openxmlformats.org/officeDocument/2006/relationships/image" Target="../media/image24.jpeg"/><Relationship Id="rId15" Type="http://schemas.openxmlformats.org/officeDocument/2006/relationships/image" Target="../media/image26.jpeg"/><Relationship Id="rId10" Type="http://schemas.openxmlformats.org/officeDocument/2006/relationships/package" Target="../embeddings/______Microsoft_PowerPoint3.sldx"/><Relationship Id="rId4" Type="http://schemas.openxmlformats.org/officeDocument/2006/relationships/image" Target="../media/image23.jpeg"/><Relationship Id="rId9" Type="http://schemas.openxmlformats.org/officeDocument/2006/relationships/image" Target="../media/image19.emf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214414" y="642918"/>
            <a:ext cx="7748612" cy="4286280"/>
          </a:xfrm>
          <a:prstGeom prst="flowChartInternalStorage">
            <a:avLst/>
          </a:prstGeom>
        </p:spPr>
        <p:txBody>
          <a:bodyPr/>
          <a:lstStyle/>
          <a:p>
            <a:pPr algn="r"/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:«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эколого-технологического мировоззрения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учащихся посредством использования современных форм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довузовской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подготовки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школы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es-ES" sz="3200" b="1" dirty="0">
              <a:solidFill>
                <a:srgbClr val="336699"/>
              </a:solidFill>
              <a:latin typeface="Bernard MT Condensed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5500702"/>
            <a:ext cx="5572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МБОУ «Средняя общеобразовательная школа №86 с углубленным изучением отдельных предметов» Советского района г. Казани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42984"/>
            <a:ext cx="8472518" cy="2571768"/>
          </a:xfrm>
        </p:spPr>
        <p:txBody>
          <a:bodyPr/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Результативность участия школьников в научно- исследовательской деятельности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94" y="3857628"/>
            <a:ext cx="15593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5206" y="4000504"/>
            <a:ext cx="140116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3714752"/>
            <a:ext cx="1643074" cy="224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4143380"/>
            <a:ext cx="2214578" cy="161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28596" y="785794"/>
          <a:ext cx="8358246" cy="557216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86082"/>
                <a:gridCol w="2786082"/>
                <a:gridCol w="2786082"/>
              </a:tblGrid>
              <a:tr h="353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Ф.И. ученика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Название НПК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Результат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91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2010г.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2537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   </a:t>
                      </a:r>
                      <a:r>
                        <a:rPr lang="ru-RU" sz="16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Шанталинская</a:t>
                      </a:r>
                      <a:r>
                        <a:rPr lang="ru-RU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Ирина(11)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III Республиканский конкурс «Нобелевские надежды КГТУ – 2010»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I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XVI Поволжская научная экологическая конференция школьников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лауреат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Всероссийский заочный конкурс «Научный потенциал – XXI век»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диплом III степени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Международная экологическая конференция молодежи «ЭКО – 2010»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диплом II степени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 практические конференции и конкурсы.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714348" y="214290"/>
          <a:ext cx="8072494" cy="6670111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518779"/>
                <a:gridCol w="2828823"/>
                <a:gridCol w="1724892"/>
              </a:tblGrid>
              <a:tr h="45073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2011-2012</a:t>
                      </a:r>
                      <a:endParaRPr lang="ru-RU" sz="14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5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Бобров К.(11), </a:t>
                      </a: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Нестягин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В.(10)</a:t>
                      </a:r>
                      <a:endParaRPr lang="ru-RU" sz="1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Городская научно-практическая конференция «Интеллект,. Карьера»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Диплом 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III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степени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7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Бобров К.(11), </a:t>
                      </a:r>
                      <a:r>
                        <a:rPr lang="ru-RU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Нестягин</a:t>
                      </a: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В.(10)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Региональная научно-исследовательская олимпиада </a:t>
                      </a:r>
                      <a:r>
                        <a:rPr lang="ru-RU" sz="1400" dirty="0" err="1"/>
                        <a:t>школников</a:t>
                      </a:r>
                      <a:r>
                        <a:rPr lang="ru-RU" sz="1400" dirty="0"/>
                        <a:t> и студентов»Филин: физкультура, личность, наука»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Третий призер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Бобров К.(11)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XVI</a:t>
                      </a:r>
                      <a:r>
                        <a:rPr lang="ru-RU" sz="1400" dirty="0"/>
                        <a:t>  районная научно- практическая конференция школьников по экологии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Лауреат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Бобров К.(11), </a:t>
                      </a:r>
                      <a:r>
                        <a:rPr lang="ru-RU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Нестягин</a:t>
                      </a: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В.(10)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НПК «Наука – дело молодых»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 место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Осокина В., Петрова Ю.(10)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XVIII Поволжская экологическая НПК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лауреаты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7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Осокина В., Петрова Ю.(10)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Региональная научно-исследовательская олимпиада </a:t>
                      </a:r>
                      <a:r>
                        <a:rPr lang="ru-RU" sz="1400" dirty="0" smtClean="0"/>
                        <a:t>школьников </a:t>
                      </a:r>
                      <a:r>
                        <a:rPr lang="ru-RU" sz="1400" dirty="0"/>
                        <a:t>и </a:t>
                      </a:r>
                      <a:r>
                        <a:rPr lang="ru-RU" sz="1400" dirty="0" smtClean="0"/>
                        <a:t>студентов «Филин</a:t>
                      </a:r>
                      <a:r>
                        <a:rPr lang="ru-RU" sz="1400" dirty="0"/>
                        <a:t>: физкультура, личность, наука»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Второй призер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Быкиев</a:t>
                      </a: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А., </a:t>
                      </a:r>
                      <a:r>
                        <a:rPr lang="ru-RU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Девятко</a:t>
                      </a: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В.,Антонова</a:t>
                      </a: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Т., Захаров В., </a:t>
                      </a:r>
                      <a:r>
                        <a:rPr lang="ru-RU" sz="14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Хуснутдинов</a:t>
                      </a: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А.(11)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НПК «Наука – дело молодых»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Экология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 место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11 класс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Разработка и защита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проекта «ЭКОДОМ-ЭЭЭ»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Защита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проекта в </a:t>
                      </a:r>
                      <a:r>
                        <a:rPr lang="ru-RU" sz="1400" baseline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технополисе</a:t>
                      </a:r>
                      <a:r>
                        <a:rPr lang="ru-RU" sz="14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«ХИМГРАД»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500033" y="571480"/>
          <a:ext cx="8215371" cy="606741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709901"/>
                <a:gridCol w="2752735"/>
                <a:gridCol w="2752735"/>
              </a:tblGrid>
              <a:tr h="658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ФИО ученика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</a:rPr>
                        <a:t>Название НПК</a:t>
                      </a:r>
                      <a:endParaRPr lang="ru-RU" sz="140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Результат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08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</a:rPr>
                        <a:t>2012-2013г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</a:rPr>
                        <a:t>.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8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Лучинская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К.  9а</a:t>
                      </a:r>
                      <a:endParaRPr lang="ru-RU" sz="1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Районная НПК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школьников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по экологии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II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место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080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Заппарова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А.  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9а</a:t>
                      </a:r>
                      <a:endParaRPr lang="ru-RU" sz="1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</a:rPr>
                        <a:t>Городская экологическая конференция «Зилант»</a:t>
                      </a:r>
                      <a:endParaRPr lang="ru-RU" sz="140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Победитель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08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Городская </a:t>
                      </a:r>
                      <a:r>
                        <a:rPr lang="ru-RU" sz="1400" dirty="0" err="1" smtClean="0">
                          <a:solidFill>
                            <a:schemeClr val="tx2"/>
                          </a:solidFill>
                        </a:rPr>
                        <a:t>научно-исследоват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.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конференция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«Интеллект. Карьера»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Диплом 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III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степени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8481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</a:rPr>
                        <a:t>Региональная научно-исследовательская олимпиада школьников и студентов «Филин: физкультура, личность, наука»</a:t>
                      </a:r>
                      <a:endParaRPr lang="ru-RU" sz="140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Третий призер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08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Поволжская научная экологическая конференция 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школьников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08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</a:rPr>
                        <a:t>Всероссийская конференция «Национальное достояние России»</a:t>
                      </a:r>
                      <a:endParaRPr lang="ru-RU" sz="140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II 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место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142976" y="-40990"/>
          <a:ext cx="8001024" cy="689899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057406"/>
                <a:gridCol w="4586328"/>
                <a:gridCol w="1357290"/>
              </a:tblGrid>
              <a:tr h="675446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2013-2014</a:t>
                      </a:r>
                      <a:endParaRPr lang="ru-RU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21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Участники</a:t>
                      </a:r>
                      <a:endParaRPr lang="ru-RU" sz="1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Мероприятие</a:t>
                      </a:r>
                      <a:endParaRPr lang="ru-RU" sz="1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Результат</a:t>
                      </a:r>
                      <a:endParaRPr lang="ru-RU" sz="14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9206">
                <a:tc>
                  <a:txBody>
                    <a:bodyPr/>
                    <a:lstStyle/>
                    <a:p>
                      <a:r>
                        <a:rPr lang="ru-RU" sz="12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Девятко</a:t>
                      </a:r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В.,Захаров</a:t>
                      </a:r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В., Антонова Т. (выпускники</a:t>
                      </a:r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школы, студенты КНИТУ КГТУ, КФУ)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Второй Республиканский конкурс «ИННОВАЦИОННЫЙ ПОЛИГОН 2013» «Татарстан- территория будущего»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Представление проекта «ЭКОДОМ_ЭЭЭ», сертификат участия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198">
                <a:tc>
                  <a:txBody>
                    <a:bodyPr/>
                    <a:lstStyle/>
                    <a:p>
                      <a:r>
                        <a:rPr lang="ru-RU" sz="1200" b="1" dirty="0" err="1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Заппарова</a:t>
                      </a:r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А.(10а)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Районная НПК Наука – дело молодых»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13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Я. (10кл)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Поволжская научная экологическая конференция школьников им. А.М. Терентьева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 лауреата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49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Я. (10кл)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Региональная научно-исследовательская олимпиада школьников и студентов «Филин: физкультура, личность, наука» 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ст.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01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Я. (10кл)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Городская НПК школьников «Интеллект. Карьера» 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Диплом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сте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пени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90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Я. (10а). Спиридонов Г. (8а)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Городская НПК «Мир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науки»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ст.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ст.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9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Я.(10а)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Всероссийская НПК»Национальное достояние России»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ст.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09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Я. (10а)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Всероссийская олимпиада «Созвездие»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49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Спиридонов Г. (8а)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Межрегиональная конференция по эколого-этнографическому проекту «Дерево земли, на котором я живу»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ст.</a:t>
                      </a:r>
                    </a:p>
                    <a:p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25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Мустафина Я. (10а)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V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Международный конкурс научно-исследовательских и  прикладных разработок БИОТОП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лауреата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44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Кочнева А.(9а)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Всероссийская НПК»Национальное достояние России»</a:t>
                      </a:r>
                    </a:p>
                    <a:p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Диплом лауреата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091" y="144463"/>
            <a:ext cx="2855372" cy="2141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14290"/>
            <a:ext cx="15367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214290"/>
            <a:ext cx="1559372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6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500042"/>
            <a:ext cx="2142355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500306"/>
            <a:ext cx="1555874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174" y="2571744"/>
            <a:ext cx="2786082" cy="2024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3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0958" y="4714884"/>
            <a:ext cx="1326706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4" name="Picture 1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72" y="4714884"/>
            <a:ext cx="1428760" cy="2033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5" name="Picture 11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4714884"/>
            <a:ext cx="1312943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6" name="Picture 1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4643446"/>
            <a:ext cx="1428760" cy="2032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4" y="4643446"/>
            <a:ext cx="1533232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7" name="Picture 1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2500306"/>
            <a:ext cx="1573211" cy="2086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878" name="Picture 1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9520" y="2500306"/>
            <a:ext cx="1439341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Школьная научно-практическая конференция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Научный потенциал-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XXI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 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57290" y="1785926"/>
            <a:ext cx="7000924" cy="434023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Секции:</a:t>
            </a:r>
          </a:p>
          <a:p>
            <a:pPr lvl="0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Органическая и неорганическая химия.</a:t>
            </a:r>
          </a:p>
          <a:p>
            <a:pPr lvl="0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Валеологические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аспекты питания и прикладная биология.</a:t>
            </a:r>
          </a:p>
          <a:p>
            <a:pPr lvl="0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Экология.</a:t>
            </a:r>
          </a:p>
          <a:p>
            <a:pPr lvl="0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Физика-математика.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214290"/>
            <a:ext cx="2714644" cy="179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500042"/>
            <a:ext cx="238126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474" y="2643182"/>
            <a:ext cx="238126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8" y="214290"/>
            <a:ext cx="2500330" cy="187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2571744"/>
            <a:ext cx="257296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8993" y="2357430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52" y="4643446"/>
            <a:ext cx="1285884" cy="203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050" y="4857760"/>
            <a:ext cx="2141521" cy="1713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4857760"/>
            <a:ext cx="2212959" cy="165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2396" y="4786322"/>
            <a:ext cx="1143008" cy="188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проекта «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Экодом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-2012»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девизом «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Экологично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экономично, эффективн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о!»</a:t>
            </a:r>
            <a:endParaRPr lang="ru-RU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4143380"/>
            <a:ext cx="2890012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48" y="1714488"/>
            <a:ext cx="2500331" cy="1668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2330" y="2500306"/>
            <a:ext cx="1612603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6880" y="928670"/>
            <a:ext cx="2157120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7952" y="5214950"/>
            <a:ext cx="2179009" cy="1454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48" y="3429000"/>
            <a:ext cx="2428892" cy="1531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6" y="5072074"/>
            <a:ext cx="2357454" cy="1573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7" y="1357298"/>
            <a:ext cx="3853353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во Втором Республиканском конкурсе «ИННОВАЦИОННЫЙ ПОЛИГОН 2013»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«Татарстан- территория будущего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099" y="1571612"/>
            <a:ext cx="311534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203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571613"/>
            <a:ext cx="322310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203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4000504"/>
            <a:ext cx="3143272" cy="209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2038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3929066"/>
            <a:ext cx="3115667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Цель:</a:t>
            </a:r>
            <a:endParaRPr lang="ru-RU" sz="3600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Разработка механизмов  и форм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довузовской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структуры подготовки школьников по системе «школа-вуз-производство»,  их ранней социализации и адаптации в условиях перехода к рыночной экономике и воспитания конкурентоспособной, творческой личности.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реализации образовательного модуля используются следующие формы обучения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3643338" cy="3500462"/>
          </a:xfrm>
        </p:spPr>
        <p:txBody>
          <a:bodyPr/>
          <a:lstStyle/>
          <a:p>
            <a:pPr lvl="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Тематические лекции</a:t>
            </a:r>
          </a:p>
          <a:p>
            <a:pPr lvl="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Семинары, диспуты</a:t>
            </a:r>
          </a:p>
          <a:p>
            <a:pPr lvl="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Защита рефератов</a:t>
            </a:r>
          </a:p>
          <a:p>
            <a:pPr lvl="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Ролевые игры</a:t>
            </a:r>
          </a:p>
          <a:p>
            <a:pPr lvl="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Разработка эколого-экономических проектов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58" y="1071546"/>
            <a:ext cx="2497343" cy="166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1071546"/>
            <a:ext cx="246174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58" y="2928933"/>
            <a:ext cx="2428892" cy="182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1328" y="3000372"/>
            <a:ext cx="2236772" cy="167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496" y="4929198"/>
            <a:ext cx="2286016" cy="17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64" y="5000636"/>
            <a:ext cx="2214578" cy="166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4786322"/>
            <a:ext cx="2675938" cy="1785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Занятие «Качество жизни»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9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1214422"/>
            <a:ext cx="3333752" cy="2500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4000504"/>
            <a:ext cx="3262314" cy="2446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998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2857496"/>
            <a:ext cx="3714755" cy="2786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500166" y="1857364"/>
            <a:ext cx="3009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работа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«Определение амилаза»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Ролевая эколого-экономическая игра «Экология и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ресурсопотребление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1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571612"/>
            <a:ext cx="3048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643050"/>
            <a:ext cx="3048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4071942"/>
            <a:ext cx="2643206" cy="24848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101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90" y="4214818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Гуманитарное образование 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колледжистов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Изучение наследия отечественной и мировой культуры (художников, писателей, знаменитых личностей)  учащимися 9-11 классов  с учетом специфики класса и классного руководства с обязательной защитой индивидуальной темы в виде презентации, фильма</a:t>
            </a:r>
          </a:p>
          <a:p>
            <a:pPr lvl="0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Разработка (командой в составе 2-3 учащихся) кодекса мужской и женской красоты с обязательной защитой  (презентация) и оппонированием противоположных сторон.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Интернациональные познавательные встречи-вечера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Экскурсии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Фрагмент презентации, посвященной жизни и творчеству художника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Амедео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Модильяни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072063" y="2000250"/>
            <a:ext cx="3743325" cy="1470025"/>
          </a:xfrm>
        </p:spPr>
        <p:txBody>
          <a:bodyPr/>
          <a:lstStyle/>
          <a:p>
            <a:pPr eaLnBrk="1" hangingPunct="1"/>
            <a:r>
              <a:rPr lang="ru-RU" b="1" dirty="0" err="1" smtClean="0">
                <a:solidFill>
                  <a:schemeClr val="bg1"/>
                </a:solidFill>
              </a:rPr>
              <a:t>Амедео</a:t>
            </a:r>
            <a:r>
              <a:rPr lang="ru-RU" b="1" dirty="0" smtClean="0">
                <a:solidFill>
                  <a:schemeClr val="bg1"/>
                </a:solidFill>
              </a:rPr>
              <a:t> Модильяни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9250" y="3857625"/>
            <a:ext cx="3071813" cy="5429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1884–1920</a:t>
            </a:r>
          </a:p>
        </p:txBody>
      </p:sp>
      <p:pic>
        <p:nvPicPr>
          <p:cNvPr id="2052" name="Picture 2" descr="D:\Лена\Презентации\#01\модильяни\#1_26pol-0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04" y="642918"/>
            <a:ext cx="3336925" cy="544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Прямоугольник 4"/>
          <p:cNvSpPr>
            <a:spLocks noChangeArrowheads="1"/>
          </p:cNvSpPr>
          <p:nvPr/>
        </p:nvSpPr>
        <p:spPr bwMode="auto">
          <a:xfrm>
            <a:off x="857250" y="6072188"/>
            <a:ext cx="33575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Автопортрет. 1919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Прямоугольник 5"/>
          <p:cNvSpPr>
            <a:spLocks noChangeArrowheads="1"/>
          </p:cNvSpPr>
          <p:nvPr/>
        </p:nvSpPr>
        <p:spPr bwMode="auto">
          <a:xfrm>
            <a:off x="5643570" y="3000372"/>
            <a:ext cx="2286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Ильи Эренбург. «Поэмы о канунах» </a:t>
            </a:r>
          </a:p>
        </p:txBody>
      </p:sp>
      <p:sp>
        <p:nvSpPr>
          <p:cNvPr id="3076" name="Прямоугольник 6"/>
          <p:cNvSpPr>
            <a:spLocks noChangeArrowheads="1"/>
          </p:cNvSpPr>
          <p:nvPr/>
        </p:nvSpPr>
        <p:spPr bwMode="auto">
          <a:xfrm>
            <a:off x="2714612" y="4071942"/>
            <a:ext cx="478631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Моди</a:t>
            </a:r>
            <a:r>
              <a:rPr lang="ru-RU" sz="1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— подписывал Модильяни свои работы, опасно кокетничая с судьбой (в переводе с французского «</a:t>
            </a:r>
            <a:r>
              <a:rPr lang="en-US" sz="1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maudit</a:t>
            </a:r>
            <a:r>
              <a:rPr lang="ru-RU" sz="1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означает «проклятый»).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57148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сидел на низенькой лестнице,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Модильяни.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Крики твои — буревестника,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Улыбки — обезьяньи…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О, безумец, без имени!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кричал: «Я могу! Я могу!»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четкие черные пинии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Вырастали в горящем мозгу.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Великая тварь —</a:t>
            </a:r>
          </a:p>
          <a:p>
            <a:pPr indent="58420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вышел, заплакал и лег под фонарь. 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D:\Лена\Презентации\#01\модильяни\#1_26pol-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22225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" descr="D:\Лена\Презентации\#01\модильяни\#1_26pol-0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0" y="285750"/>
            <a:ext cx="18383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285750" y="3000375"/>
            <a:ext cx="2357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Родители Модильяни – Евгения Гарсен </a:t>
            </a:r>
          </a:p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Фламинио Модильяни. 1884</a:t>
            </a:r>
          </a:p>
        </p:txBody>
      </p:sp>
      <p:sp>
        <p:nvSpPr>
          <p:cNvPr id="4101" name="Прямоугольник 4"/>
          <p:cNvSpPr>
            <a:spLocks noChangeArrowheads="1"/>
          </p:cNvSpPr>
          <p:nvPr/>
        </p:nvSpPr>
        <p:spPr bwMode="auto">
          <a:xfrm>
            <a:off x="2857500" y="3000375"/>
            <a:ext cx="18573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Автопортрет. 1899</a:t>
            </a:r>
          </a:p>
        </p:txBody>
      </p:sp>
      <p:pic>
        <p:nvPicPr>
          <p:cNvPr id="4102" name="Picture 1" descr="D:\Лена\Презентации\#01\модильяни\#1_26pol-00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3643313"/>
            <a:ext cx="4048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Прямоугольник 6"/>
          <p:cNvSpPr>
            <a:spLocks noChangeArrowheads="1"/>
          </p:cNvSpPr>
          <p:nvPr/>
        </p:nvSpPr>
        <p:spPr bwMode="auto">
          <a:xfrm>
            <a:off x="142875" y="6000750"/>
            <a:ext cx="40005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Тосканская дорога. 1898</a:t>
            </a:r>
          </a:p>
        </p:txBody>
      </p:sp>
      <p:pic>
        <p:nvPicPr>
          <p:cNvPr id="4104" name="Picture 2" descr="D:\Лена\Презентации\#01\модильяни\#1_26pol-00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3643313"/>
            <a:ext cx="4500563" cy="226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Прямоугольник 8"/>
          <p:cNvSpPr>
            <a:spLocks noChangeArrowheads="1"/>
          </p:cNvSpPr>
          <p:nvPr/>
        </p:nvSpPr>
        <p:spPr bwMode="auto">
          <a:xfrm>
            <a:off x="4429125" y="6000750"/>
            <a:ext cx="4500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Прогулка в Ливорно. 1898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2286000" y="3429000"/>
            <a:ext cx="47148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«Когда Амедео Модильяни… был изысканным, прилежным и воспитанным юношей, он рисовал </a:t>
            </a:r>
          </a:p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большим рвением, и никаких искажений не было… </a:t>
            </a:r>
          </a:p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почти всегда изображает сидящего человека, руки лежат на коленях. Конечно, это естественная поза покоя, но в ней к тому же есть что-то типично тосканское… </a:t>
            </a:r>
          </a:p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свойственное итальянцам видение покоя, отдыха Модильяни вывез во Францию и там драматизировал».</a:t>
            </a:r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5580063" y="5229225"/>
            <a:ext cx="21431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воспоминаний современника</a:t>
            </a:r>
            <a:endParaRPr lang="ru-RU" sz="1000" i="1"/>
          </a:p>
        </p:txBody>
      </p:sp>
      <p:sp>
        <p:nvSpPr>
          <p:cNvPr id="5124" name="Rectangle 1"/>
          <p:cNvSpPr>
            <a:spLocks noChangeArrowheads="1"/>
          </p:cNvSpPr>
          <p:nvPr/>
        </p:nvSpPr>
        <p:spPr bwMode="auto">
          <a:xfrm>
            <a:off x="2286000" y="2357438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1903 г. Амедео учился в Венеции, в Институте изящных искусств. </a:t>
            </a:r>
          </a:p>
        </p:txBody>
      </p:sp>
      <p:sp>
        <p:nvSpPr>
          <p:cNvPr id="5125" name="Прямоугольник 4"/>
          <p:cNvSpPr>
            <a:spLocks noChangeArrowheads="1"/>
          </p:cNvSpPr>
          <p:nvPr/>
        </p:nvSpPr>
        <p:spPr bwMode="auto">
          <a:xfrm>
            <a:off x="2214563" y="357188"/>
            <a:ext cx="47863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Неаполе, на Капри, в Риме Дэдо (домашнее имя Амедео) начал рисовать скульптуру и архитектуру. Во Флоренции записался в Свободную школу рисования обнаженной натуры мастера Джованни Фаттори. Скорее всего, именно Фаттори привил Модильяни любовь к линии и простоте формы, которые через некоторое время станут признаками его фирменного стиля.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D:\Лена\Презентации\#01\модильяни\#1_26pol-0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357188"/>
            <a:ext cx="2571750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5" descr="D:\Лена\Презентации\#01\модильяни\#1_26pol-0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75" y="1714500"/>
            <a:ext cx="30099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6" descr="D:\Лена\Презентации\#01\модильяни\#1_26pol-0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63" y="1714500"/>
            <a:ext cx="26527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Прямоугольник 9"/>
          <p:cNvSpPr>
            <a:spLocks noChangeArrowheads="1"/>
          </p:cNvSpPr>
          <p:nvPr/>
        </p:nvSpPr>
        <p:spPr bwMode="auto">
          <a:xfrm>
            <a:off x="2916238" y="1000125"/>
            <a:ext cx="1643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Голова молодой женщины</a:t>
            </a:r>
          </a:p>
          <a:p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1908</a:t>
            </a:r>
          </a:p>
        </p:txBody>
      </p:sp>
      <p:sp>
        <p:nvSpPr>
          <p:cNvPr id="6150" name="Прямоугольник 10"/>
          <p:cNvSpPr>
            <a:spLocks noChangeArrowheads="1"/>
          </p:cNvSpPr>
          <p:nvPr/>
        </p:nvSpPr>
        <p:spPr bwMode="auto">
          <a:xfrm>
            <a:off x="3000375" y="6215063"/>
            <a:ext cx="3000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Болеющая обнаженная. 1908</a:t>
            </a:r>
          </a:p>
        </p:txBody>
      </p:sp>
      <p:sp>
        <p:nvSpPr>
          <p:cNvPr id="6151" name="Прямоугольник 11"/>
          <p:cNvSpPr>
            <a:spLocks noChangeArrowheads="1"/>
          </p:cNvSpPr>
          <p:nvPr/>
        </p:nvSpPr>
        <p:spPr bwMode="auto">
          <a:xfrm>
            <a:off x="6286500" y="6207125"/>
            <a:ext cx="26431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Женщина в желтой куртке (Амазонка). 1909</a:t>
            </a:r>
          </a:p>
        </p:txBody>
      </p:sp>
      <p:sp>
        <p:nvSpPr>
          <p:cNvPr id="6152" name="Прямоугольник 12"/>
          <p:cNvSpPr>
            <a:spLocks noChangeArrowheads="1"/>
          </p:cNvSpPr>
          <p:nvPr/>
        </p:nvSpPr>
        <p:spPr bwMode="auto">
          <a:xfrm>
            <a:off x="5429250" y="142875"/>
            <a:ext cx="3500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Именно Париж сделал Амедео настоящим Модильяни, хотя годы жизни здесь были наполнены трудами, лишениями и муками творчества.</a:t>
            </a:r>
          </a:p>
        </p:txBody>
      </p:sp>
      <p:sp>
        <p:nvSpPr>
          <p:cNvPr id="6153" name="Прямоугольник 13"/>
          <p:cNvSpPr>
            <a:spLocks noChangeArrowheads="1"/>
          </p:cNvSpPr>
          <p:nvPr/>
        </p:nvSpPr>
        <p:spPr bwMode="auto">
          <a:xfrm>
            <a:off x="357188" y="4929188"/>
            <a:ext cx="228600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Париже в поисках себя Модильяни бросался из крайности в крайность: </a:t>
            </a:r>
          </a:p>
          <a:p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Тулуз-Лотрека, Сезанна до Пикассо. </a:t>
            </a:r>
            <a:endParaRPr 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Задачи: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1600200"/>
            <a:ext cx="6543692" cy="525780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воспитание свободной, раскованной, конкурентоспособной, творческой личности;</a:t>
            </a:r>
          </a:p>
          <a:p>
            <a:pPr>
              <a:buNone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формирование экологически грамотной и технологически ориентированной личности;</a:t>
            </a:r>
          </a:p>
          <a:p>
            <a:pPr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- подготовка лидеров детского, молодежного, студенческого экологического движения и лидеров производства.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Встречи с студентами из Вьетнама  и выпускниками школы , студентами кафедры производственной биотехнологии (КНИТУ) </a:t>
            </a:r>
            <a:endParaRPr lang="ru-RU" sz="24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714489"/>
            <a:ext cx="285751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286256"/>
            <a:ext cx="266701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1643050"/>
            <a:ext cx="2786082" cy="208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6" y="4286256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8" y="1714488"/>
            <a:ext cx="2617774" cy="196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8992" y="4143380"/>
            <a:ext cx="273261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3500430" y="142852"/>
            <a:ext cx="4729170" cy="127478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Экскурсия : «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Хочу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узнать тебя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Казань!»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9" name="Picture 3" descr="100_04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214290"/>
            <a:ext cx="2592388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0" name="Picture 4" descr="100_039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425" y="1628775"/>
            <a:ext cx="2879725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1" name="Picture 5" descr="100_04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2565400"/>
            <a:ext cx="2520950" cy="1890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2" name="Picture 6" descr="100_040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1628775"/>
            <a:ext cx="1847850" cy="246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3" name="Picture 7" descr="100_041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3929066"/>
            <a:ext cx="2011362" cy="2681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4" name="Picture 8" descr="100_041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572008"/>
            <a:ext cx="2735262" cy="205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5" name="Picture 9" descr="100_040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4581525"/>
            <a:ext cx="2592388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143000"/>
          </a:xfrm>
        </p:spPr>
        <p:txBody>
          <a:bodyPr/>
          <a:lstStyle/>
          <a:p>
            <a:r>
              <a:rPr lang="ru-RU" sz="2000" b="1" dirty="0" smtClean="0"/>
              <a:t>Динамика  количества учащихся-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-победителей олимпиад, научно-практических конференций  и творческих конкурсов экологической направленности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071507" y="1500175"/>
          <a:ext cx="7858209" cy="505831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35665"/>
                <a:gridCol w="683172"/>
                <a:gridCol w="660351"/>
                <a:gridCol w="594316"/>
                <a:gridCol w="594316"/>
                <a:gridCol w="704177"/>
                <a:gridCol w="616525"/>
                <a:gridCol w="594316"/>
                <a:gridCol w="646547"/>
                <a:gridCol w="608117"/>
                <a:gridCol w="660356"/>
                <a:gridCol w="660351"/>
              </a:tblGrid>
              <a:tr h="53459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Олимпиады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Научно-практические конференции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Конкурсы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2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 уровень(участие)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Международный </a:t>
                      </a:r>
                      <a:endParaRPr lang="ru-RU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и городской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и городской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Международный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2010-2011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2011-2012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2012-2013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2013-2014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214414" y="285728"/>
          <a:ext cx="7715304" cy="571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357166"/>
            <a:ext cx="8286808" cy="90010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Средний балл ЕГЭ учащихся, принимавших участие в проекте</a:t>
            </a:r>
            <a:endParaRPr lang="ru-RU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1071536" y="1600201"/>
          <a:ext cx="7615265" cy="483596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23053"/>
                <a:gridCol w="1523053"/>
                <a:gridCol w="1523053"/>
                <a:gridCol w="1523053"/>
                <a:gridCol w="1523053"/>
              </a:tblGrid>
              <a:tr h="973852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38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50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химия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80 (2чел 100-бальники)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37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38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66,5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Количество учащихся, поступивших в ВУЗ естественно-экономической направленности</a:t>
            </a:r>
            <a:endParaRPr lang="ru-RU" sz="28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000100" y="1600200"/>
          <a:ext cx="7929617" cy="496361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812316"/>
                <a:gridCol w="1124994"/>
                <a:gridCol w="1047308"/>
                <a:gridCol w="972500"/>
                <a:gridCol w="972499"/>
              </a:tblGrid>
              <a:tr h="1123139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86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Количество учащихся в  9-11 классах/ кол-во учащихся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11 классов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120/38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90/17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100/28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88/17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36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Количество учащихся 9-11 классов, принимающих участие в проекте (% от общего количества)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60%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70%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80%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90%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13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Количество учащихся, поступивших в ВУЗ естественно-экономической направленности (% от принимающих участие в проекте)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90%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95%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92%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95%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357166"/>
            <a:ext cx="7686700" cy="6143668"/>
          </a:xfrm>
        </p:spPr>
        <p:txBody>
          <a:bodyPr/>
          <a:lstStyle/>
          <a:p>
            <a:r>
              <a:rPr lang="ru-RU" dirty="0" smtClean="0"/>
              <a:t>50% поступивших в ВУЗы учащихся продолжают научно-исследовательскую работу ;</a:t>
            </a:r>
          </a:p>
          <a:p>
            <a:r>
              <a:rPr lang="ru-RU" dirty="0" smtClean="0"/>
              <a:t>15%- поступают в аспирантуру;</a:t>
            </a:r>
          </a:p>
          <a:p>
            <a:r>
              <a:rPr lang="ru-RU" dirty="0" smtClean="0"/>
              <a:t>85% - трудоустраиваются по специальности;</a:t>
            </a:r>
          </a:p>
          <a:p>
            <a:r>
              <a:rPr lang="ru-RU" dirty="0" smtClean="0"/>
              <a:t>Все учащиеся занимают активную жизненную позицию, многие становятся старостами групп, являются членами общественных молодежных движений, волонтерами.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1"/>
            <a:ext cx="7972452" cy="757230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35743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образовательного  модуля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C:\Documents and Settings\ЕН\Рабочий стол\школа лаборатория инноваций\облож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4420" y="1928802"/>
            <a:ext cx="3355281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85728"/>
            <a:ext cx="8643998" cy="1328734"/>
          </a:xfrm>
        </p:spPr>
        <p:txBody>
          <a:bodyPr/>
          <a:lstStyle/>
          <a:p>
            <a:pPr lvl="0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Углубленное изучение ряда общеобразовательных и специальных дисциплин с целью эффективной подготовки к ЕГЭ и адаптации к условиям высшей школы, согласно разработанным преподавателями и ведущими специалистами КНИТУ (КХТИ) авторским программам.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000240"/>
            <a:ext cx="3784585" cy="4276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Углубленное изучение ряда дисциплин: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643182"/>
            <a:ext cx="4572032" cy="421481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Общеобразовательные предметы: 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неорганическая химия, органическая химия, математика, физика.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Специальные дисциплины: 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качество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жизни, промышленная экология,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</a:rPr>
              <a:t>экобиотехнология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, прикладная биология, основы экономических знаний, основы научных исследований.</a:t>
            </a:r>
          </a:p>
          <a:p>
            <a:endParaRPr lang="ru-RU" sz="20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64089">
            <a:off x="6815183" y="1169945"/>
            <a:ext cx="1873162" cy="2412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16158">
            <a:off x="5946884" y="4426803"/>
            <a:ext cx="2857237" cy="1986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8" y="2857496"/>
            <a:ext cx="3207416" cy="2230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59776">
            <a:off x="4673447" y="1648621"/>
            <a:ext cx="2123861" cy="2812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142984"/>
            <a:ext cx="1828800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868346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Исследовательский процесс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7972452" cy="1685924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Проведение экспериментальной работы эколого-биологической значимости в лабораториях промышленной биотехнологии (КНИТУ) с учащимися 10-11 классов. 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2698" y="2857496"/>
            <a:ext cx="2381267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786322"/>
            <a:ext cx="2293585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643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2857496"/>
            <a:ext cx="2287628" cy="1715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643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4857760"/>
            <a:ext cx="2407941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IMG_032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3000372"/>
            <a:ext cx="2571745" cy="186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6437" name="Рисунок 7" descr="Фото 01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4929198"/>
            <a:ext cx="2286016" cy="1712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Тематика  научно-исследовательских  работ  школьников: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1428736"/>
            <a:ext cx="3495700" cy="5114948"/>
          </a:xfrm>
        </p:spPr>
        <p:txBody>
          <a:bodyPr/>
          <a:lstStyle/>
          <a:p>
            <a:pPr lvl="0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Изучение влияния различных концентраций соединений хрома на биоценоз активного ила.</a:t>
            </a:r>
          </a:p>
          <a:p>
            <a:pPr lvl="0"/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</a:rPr>
              <a:t>Антиоксидантная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активность коровьего молока.</a:t>
            </a:r>
          </a:p>
          <a:p>
            <a:pPr lvl="0"/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</a:rPr>
              <a:t>Биотестирование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сточных вод очистных сооружений.</a:t>
            </a:r>
          </a:p>
          <a:p>
            <a:pPr lvl="0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Обеззараживание молока низкочастотным ультразвуком.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Влияние промышленных режимов пастеризации на ферментативную активность молочного сырья казеинового типа.</a:t>
            </a:r>
          </a:p>
          <a:p>
            <a:pPr lvl="0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Влияние почвенных катионов на всхожесть семян пшеницы и ячменя и др.</a:t>
            </a:r>
          </a:p>
          <a:p>
            <a:endParaRPr lang="ru-RU" dirty="0"/>
          </a:p>
        </p:txBody>
      </p:sp>
      <p:pic>
        <p:nvPicPr>
          <p:cNvPr id="163842" name="Рисунок 3" descr="P10100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4643446"/>
            <a:ext cx="26193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082" y="4500570"/>
            <a:ext cx="1285884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1071546"/>
          </a:xfrm>
        </p:spPr>
        <p:txBody>
          <a:bodyPr/>
          <a:lstStyle/>
          <a:p>
            <a:r>
              <a:rPr lang="ru-RU" altLang="zh-CN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altLang="zh-CN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altLang="zh-CN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ВЛИЯНИЕ </a:t>
            </a:r>
            <a:r>
              <a:rPr lang="ru-RU" altLang="zh-CN" sz="2800" b="1" cap="all" dirty="0" err="1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СПАВов</a:t>
            </a:r>
            <a:r>
              <a:rPr lang="ru-RU" altLang="zh-CN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РАЗЛИЧНОЙ ПРИРОДЫ</a:t>
            </a:r>
            <a:br>
              <a:rPr lang="ru-RU" altLang="zh-CN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altLang="zh-CN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 БИОЦЕНОЗ АКТИВНОГО ИЛА</a:t>
            </a:r>
            <a:r>
              <a:rPr lang="ru-RU" altLang="zh-CN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altLang="zh-CN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2976" y="4214818"/>
            <a:ext cx="5214974" cy="857255"/>
          </a:xfrm>
        </p:spPr>
        <p:txBody>
          <a:bodyPr/>
          <a:lstStyle/>
          <a:p>
            <a:pPr indent="11113" eaLnBrk="1" hangingPunct="1">
              <a:lnSpc>
                <a:spcPct val="90000"/>
              </a:lnSpc>
              <a:buNone/>
            </a:pPr>
            <a:r>
              <a:rPr lang="ru-RU" altLang="zh-CN" sz="1600" b="1" dirty="0" smtClean="0"/>
              <a:t>Выполнила: Мустафина Я.О., 10 класс</a:t>
            </a:r>
          </a:p>
          <a:p>
            <a:pPr indent="11113" eaLnBrk="1" hangingPunct="1">
              <a:lnSpc>
                <a:spcPct val="90000"/>
              </a:lnSpc>
              <a:buNone/>
            </a:pPr>
            <a:r>
              <a:rPr lang="ru-RU" altLang="zh-CN" sz="1600" b="1" dirty="0" smtClean="0"/>
              <a:t>Научный руководитель: </a:t>
            </a:r>
            <a:r>
              <a:rPr lang="ru-RU" altLang="zh-CN" sz="1600" b="1" dirty="0" err="1" smtClean="0"/>
              <a:t>Закиров</a:t>
            </a:r>
            <a:r>
              <a:rPr lang="ru-RU" altLang="zh-CN" sz="1600" b="1" dirty="0" smtClean="0"/>
              <a:t> Р.К., к.т.н. </a:t>
            </a:r>
          </a:p>
          <a:p>
            <a:pPr indent="11113" eaLnBrk="1" hangingPunct="1">
              <a:lnSpc>
                <a:spcPct val="90000"/>
              </a:lnSpc>
              <a:buNone/>
            </a:pPr>
            <a:r>
              <a:rPr lang="ru-RU" altLang="zh-CN" sz="1600" b="1" dirty="0" smtClean="0"/>
              <a:t>доцент кафедры ПБТ КНИТУ</a:t>
            </a:r>
            <a:endParaRPr lang="ru-RU" sz="1600" b="1" dirty="0"/>
          </a:p>
        </p:txBody>
      </p:sp>
      <p:pic>
        <p:nvPicPr>
          <p:cNvPr id="5" name="Picture 2" descr="aerotenk_do_rek_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54" y="1000108"/>
            <a:ext cx="1940079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F:\работа\20131214_14060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2571744"/>
            <a:ext cx="2053062" cy="16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IMG_032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4357694"/>
            <a:ext cx="2025267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8482" name="Object 2"/>
          <p:cNvGraphicFramePr>
            <a:graphicFrameLocks noChangeAspect="1"/>
          </p:cNvGraphicFramePr>
          <p:nvPr/>
        </p:nvGraphicFramePr>
        <p:xfrm>
          <a:off x="1071538" y="2643182"/>
          <a:ext cx="2393071" cy="1500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5" name="Слайд" r:id="rId6" imgW="4570530" imgH="3427618" progId="PowerPoint.Slide.12">
                  <p:embed/>
                </p:oleObj>
              </mc:Choice>
              <mc:Fallback>
                <p:oleObj name="Слайд" r:id="rId6" imgW="4570530" imgH="3427618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2643182"/>
                        <a:ext cx="2393071" cy="1500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83" name="Object 3"/>
          <p:cNvGraphicFramePr>
            <a:graphicFrameLocks noChangeAspect="1"/>
          </p:cNvGraphicFramePr>
          <p:nvPr/>
        </p:nvGraphicFramePr>
        <p:xfrm>
          <a:off x="1070039" y="928670"/>
          <a:ext cx="2466699" cy="1500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6" name="Слайд" r:id="rId8" imgW="4570530" imgH="3427618" progId="PowerPoint.Slide.12">
                  <p:embed/>
                </p:oleObj>
              </mc:Choice>
              <mc:Fallback>
                <p:oleObj name="Слайд" r:id="rId8" imgW="4570530" imgH="3427618" progId="PowerPoint.Slide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0039" y="928670"/>
                        <a:ext cx="2466699" cy="1500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8484" name="Object 4"/>
          <p:cNvGraphicFramePr>
            <a:graphicFrameLocks noChangeAspect="1"/>
          </p:cNvGraphicFramePr>
          <p:nvPr/>
        </p:nvGraphicFramePr>
        <p:xfrm>
          <a:off x="3929058" y="982964"/>
          <a:ext cx="2286016" cy="1517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7" name="Слайд" r:id="rId10" imgW="4570530" imgH="3427618" progId="PowerPoint.Slide.12">
                  <p:embed/>
                </p:oleObj>
              </mc:Choice>
              <mc:Fallback>
                <p:oleObj name="Слайд" r:id="rId10" imgW="4570530" imgH="3427618" progId="PowerPoint.Slide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982964"/>
                        <a:ext cx="2286016" cy="15173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8486" name="Object 6"/>
          <p:cNvGraphicFramePr>
            <a:graphicFrameLocks noChangeAspect="1"/>
          </p:cNvGraphicFramePr>
          <p:nvPr/>
        </p:nvGraphicFramePr>
        <p:xfrm>
          <a:off x="4000496" y="2714620"/>
          <a:ext cx="2500330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8" name="Слайд" r:id="rId12" imgW="4570530" imgH="3427618" progId="PowerPoint.Slide.12">
                  <p:embed/>
                </p:oleObj>
              </mc:Choice>
              <mc:Fallback>
                <p:oleObj name="Слайд" r:id="rId12" imgW="4570530" imgH="3427618" progId="PowerPoint.Slide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2714620"/>
                        <a:ext cx="2500330" cy="1428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929454" y="3714752"/>
            <a:ext cx="2055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Активный ил. </a:t>
            </a:r>
          </a:p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Модельная установка.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00892" y="1857364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из коридоров </a:t>
            </a:r>
          </a:p>
          <a:p>
            <a:r>
              <a:rPr lang="ru-RU" sz="1400" b="1" dirty="0" err="1" smtClean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аэротенка</a:t>
            </a:r>
            <a:endParaRPr lang="ru-RU" sz="1400" b="1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16" y="5429264"/>
            <a:ext cx="2009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Микроскопирование</a:t>
            </a:r>
            <a:endParaRPr lang="ru-RU" sz="1400" b="1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71604" y="5000636"/>
            <a:ext cx="50720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была представлена на Всероссийской НПК 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«Национальное достояние России»- диплом 2 степени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Международном конкурсе научно-исследовательских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прикладных разработок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БИОТОП- диплом лауреата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Поволжской НПК школьников им. А.М. Терентьева</a:t>
            </a:r>
          </a:p>
          <a:p>
            <a:pPr>
              <a:buFontTx/>
              <a:buChar char="-"/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диплом лауреата</a:t>
            </a:r>
          </a:p>
          <a:p>
            <a:pPr>
              <a:buFontTx/>
              <a:buChar char="-"/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Всероссийской олимпиаде «Созвездие»-2место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8488" name="Picture 8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2462" y="5857892"/>
            <a:ext cx="571504" cy="81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8489" name="Picture 9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78" y="5929330"/>
            <a:ext cx="665162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Рисунок 20"/>
          <p:cNvPicPr/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0958" y="5857892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9324</TotalTime>
  <Words>1565</Words>
  <Application>Microsoft Office PowerPoint</Application>
  <PresentationFormat>Экран (4:3)</PresentationFormat>
  <Paragraphs>315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Diseño predeterminado</vt:lpstr>
      <vt:lpstr>Слайд</vt:lpstr>
      <vt:lpstr>Тема :«Формирование  эколого-технологического мировоззрения учащихся посредством использования современных форм довузовской подготовки  в условиях школы»</vt:lpstr>
      <vt:lpstr>Цель:</vt:lpstr>
      <vt:lpstr>Задачи:</vt:lpstr>
      <vt:lpstr>Реализация образовательного  модуля</vt:lpstr>
      <vt:lpstr>Презентация PowerPoint</vt:lpstr>
      <vt:lpstr>Углубленное изучение ряда дисциплин:</vt:lpstr>
      <vt:lpstr>Исследовательский процесс </vt:lpstr>
      <vt:lpstr>Тематика  научно-исследовательских  работ  школьников:</vt:lpstr>
      <vt:lpstr> ВЛИЯНИЕ СПАВов РАЗЛИЧНОЙ ПРИРОДЫ НА БИОЦЕНОЗ АКТИВНОГО ИЛА </vt:lpstr>
      <vt:lpstr>Результативность участия школьников в научно- исследовательской деятельности.</vt:lpstr>
      <vt:lpstr>Научно- практические конференции и конкурсы.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Школьная научно-практическая конференция  « Научный потенциал- XXI век »</vt:lpstr>
      <vt:lpstr>Презентация PowerPoint</vt:lpstr>
      <vt:lpstr>Разработка проекта «Экодом -2012»  под девизом «Экологично, экономично, эффективно!»</vt:lpstr>
      <vt:lpstr> Участие во Втором Республиканском конкурсе «ИННОВАЦИОННЫЙ ПОЛИГОН 2013»  «Татарстан- территория будущего» </vt:lpstr>
      <vt:lpstr>При реализации образовательного модуля используются следующие формы обучения </vt:lpstr>
      <vt:lpstr>Занятие «Качество жизни»</vt:lpstr>
      <vt:lpstr>Ролевая эколого-экономическая игра «Экология и ресурсопотребление»</vt:lpstr>
      <vt:lpstr>Гуманитарное образование  «колледжистов»</vt:lpstr>
      <vt:lpstr>Презентация PowerPoint</vt:lpstr>
      <vt:lpstr>Амедео Модильяни</vt:lpstr>
      <vt:lpstr>Презентация PowerPoint</vt:lpstr>
      <vt:lpstr>Презентация PowerPoint</vt:lpstr>
      <vt:lpstr>Презентация PowerPoint</vt:lpstr>
      <vt:lpstr>Презентация PowerPoint</vt:lpstr>
      <vt:lpstr>Встречи с студентами из Вьетнама  и выпускниками школы , студентами кафедры производственной биотехнологии (КНИТУ) </vt:lpstr>
      <vt:lpstr>Экскурсия : «  Хочу узнать тебя , Казань!» </vt:lpstr>
      <vt:lpstr>Динамика  количества учащихся- -победителей олимпиад, научно-практических конференций  и творческих конкурсов экологической направленности </vt:lpstr>
      <vt:lpstr>Презентация PowerPoint</vt:lpstr>
      <vt:lpstr>Презентация PowerPoint</vt:lpstr>
      <vt:lpstr>Количество учащихся, поступивших в ВУЗ естественно-экономической направленности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Admin</cp:lastModifiedBy>
  <cp:revision>881</cp:revision>
  <dcterms:created xsi:type="dcterms:W3CDTF">2010-05-23T14:28:12Z</dcterms:created>
  <dcterms:modified xsi:type="dcterms:W3CDTF">2014-10-31T18:53:31Z</dcterms:modified>
</cp:coreProperties>
</file>