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271" r:id="rId4"/>
    <p:sldId id="280" r:id="rId5"/>
    <p:sldId id="325" r:id="rId6"/>
    <p:sldId id="326" r:id="rId7"/>
    <p:sldId id="283" r:id="rId8"/>
    <p:sldId id="308" r:id="rId9"/>
    <p:sldId id="324" r:id="rId10"/>
    <p:sldId id="305" r:id="rId11"/>
    <p:sldId id="282" r:id="rId12"/>
    <p:sldId id="307" r:id="rId13"/>
    <p:sldId id="320" r:id="rId14"/>
    <p:sldId id="321" r:id="rId15"/>
    <p:sldId id="315" r:id="rId16"/>
    <p:sldId id="316" r:id="rId17"/>
    <p:sldId id="317" r:id="rId18"/>
    <p:sldId id="318" r:id="rId19"/>
    <p:sldId id="322" r:id="rId20"/>
    <p:sldId id="32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14BB813-B9CA-425B-9478-4054EC7E8B7A}" type="datetimeFigureOut">
              <a:rPr lang="ru-RU"/>
              <a:pPr>
                <a:defRPr/>
              </a:pPr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4107DE-FA2E-4E71-9B3D-716B60DFAF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A78CE-F59E-4BCB-AE43-B8935DB1DC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4DEE8-2AB7-4C32-A2A4-74BF01231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81B1E-E695-44AF-87A0-17EEC0200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67FDA-F127-453A-A36C-86577133A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229EF-0E7E-44E1-B502-77EF68B5C6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0EC4-AB8C-4925-B782-5874E2176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88041-B4C0-4D80-8032-B4E150149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E055F-0159-4A7F-952C-D10D8FBB1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31687-B615-4463-8DFF-407F489F3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65E17-5226-498B-8A91-33A951D2E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1F807-9D67-41F3-9D0E-BEDCB2671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415E4-F82B-4883-A80B-7F6B8E4EE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3CE2FDB-BE83-4032-832F-FA94ED138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1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&#1096;&#1082;&#1086;&#1083;&#1072;500.&#1088;&#1092;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teach.ru/met/metodika/a_2wn4.ph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mnogolikaaplanetaokeany/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sites.google.com/site/sinteticeskiepolimer/home/vvedeni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magnitmani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s.google.com/site/vnimaniegripp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sites.google.com/site/encefalitscl500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google.com/site/gepatitscl500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hyperlink" Target="https://sites.google.com/site/pnevmokokk50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glogster.com/duetisslavyanki/poster-glog-by-duetisslavyanki/g-6k23ll9l59gjtsr6aqd96d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692696"/>
            <a:ext cx="7269162" cy="649288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 b="1" dirty="0" smtClean="0"/>
              <a:t>ГБОУ школа № 500 </a:t>
            </a:r>
            <a:br>
              <a:rPr lang="ru-RU" sz="2400" b="1" dirty="0" smtClean="0"/>
            </a:br>
            <a:r>
              <a:rPr lang="ru-RU" sz="2400" b="1" dirty="0" smtClean="0"/>
              <a:t>                 Пушкинского района Санкт-Петербурга</a:t>
            </a:r>
            <a:br>
              <a:rPr lang="ru-RU" sz="2400" b="1" dirty="0" smtClean="0"/>
            </a:b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773238"/>
            <a:ext cx="7632700" cy="44640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endParaRPr lang="ru-RU" sz="1400" b="1" dirty="0" smtClean="0"/>
          </a:p>
          <a:p>
            <a:pPr>
              <a:lnSpc>
                <a:spcPct val="90000"/>
              </a:lnSpc>
              <a:defRPr/>
            </a:pPr>
            <a:endParaRPr lang="ru-RU" sz="1400" b="1" dirty="0" smtClean="0"/>
          </a:p>
          <a:p>
            <a:pPr>
              <a:lnSpc>
                <a:spcPct val="90000"/>
              </a:lnSpc>
              <a:defRPr/>
            </a:pPr>
            <a:r>
              <a:rPr lang="ru-RU" b="1" smtClean="0"/>
              <a:t>Интернет-технологии</a:t>
            </a:r>
            <a:r>
              <a:rPr lang="ru-RU" b="1" dirty="0" smtClean="0"/>
              <a:t> </a:t>
            </a:r>
            <a:r>
              <a:rPr lang="ru-RU" b="1" dirty="0" smtClean="0"/>
              <a:t>в образовании (</a:t>
            </a:r>
            <a:r>
              <a:rPr lang="ru-RU" b="1" dirty="0" err="1" smtClean="0"/>
              <a:t>веб-квесты</a:t>
            </a:r>
            <a:r>
              <a:rPr lang="ru-RU" b="1" dirty="0" smtClean="0"/>
              <a:t>, </a:t>
            </a:r>
            <a:r>
              <a:rPr lang="ru-RU" b="1" dirty="0" err="1" smtClean="0"/>
              <a:t>глоги</a:t>
            </a:r>
            <a:r>
              <a:rPr lang="ru-RU" b="1" dirty="0" smtClean="0"/>
              <a:t>,  </a:t>
            </a:r>
            <a:r>
              <a:rPr lang="en-US" b="1" dirty="0" smtClean="0"/>
              <a:t>on</a:t>
            </a:r>
            <a:r>
              <a:rPr lang="ru-RU" b="1" dirty="0" smtClean="0"/>
              <a:t>-</a:t>
            </a:r>
            <a:r>
              <a:rPr lang="en-US" b="1" dirty="0" smtClean="0"/>
              <a:t>line</a:t>
            </a:r>
            <a:r>
              <a:rPr lang="ru-RU" b="1" dirty="0" smtClean="0"/>
              <a:t> тесты):  возможности и перспективы в контексте введения ФГОС</a:t>
            </a:r>
            <a:endParaRPr lang="ru-RU" sz="2400" b="1" i="1" dirty="0" smtClean="0"/>
          </a:p>
          <a:p>
            <a:pPr algn="l">
              <a:lnSpc>
                <a:spcPct val="90000"/>
              </a:lnSpc>
              <a:defRPr/>
            </a:pPr>
            <a:endParaRPr lang="ru-RU" sz="2000" i="1" dirty="0" smtClean="0"/>
          </a:p>
          <a:p>
            <a:pPr algn="l">
              <a:lnSpc>
                <a:spcPct val="90000"/>
              </a:lnSpc>
              <a:defRPr/>
            </a:pPr>
            <a:r>
              <a:rPr lang="ru-RU" sz="2000" i="1" dirty="0" smtClean="0"/>
              <a:t>Авторский коллектив:</a:t>
            </a:r>
            <a:r>
              <a:rPr lang="ru-RU" sz="2000" dirty="0" smtClean="0"/>
              <a:t> </a:t>
            </a:r>
          </a:p>
          <a:p>
            <a:pPr algn="l"/>
            <a:r>
              <a:rPr lang="ru-RU" sz="1200" dirty="0" err="1" smtClean="0"/>
              <a:t>Базина</a:t>
            </a:r>
            <a:r>
              <a:rPr lang="ru-RU" sz="1200" dirty="0" smtClean="0"/>
              <a:t> Надежда Геннадьевна,  директор ГБОУ школы № 500, кандидат исторических наук;</a:t>
            </a:r>
          </a:p>
          <a:p>
            <a:pPr algn="l"/>
            <a:r>
              <a:rPr lang="ru-RU" sz="1200" dirty="0" err="1" smtClean="0"/>
              <a:t>Святоха</a:t>
            </a:r>
            <a:r>
              <a:rPr lang="ru-RU" sz="1200" dirty="0" smtClean="0"/>
              <a:t> Людмила Сергеевна, заместитель директора по УВР  ГБОУ школы № 500;</a:t>
            </a:r>
          </a:p>
          <a:p>
            <a:pPr algn="l"/>
            <a:r>
              <a:rPr lang="ru-RU" sz="1200" dirty="0" err="1" smtClean="0"/>
              <a:t>Голюдова</a:t>
            </a:r>
            <a:r>
              <a:rPr lang="ru-RU" sz="1200" dirty="0" smtClean="0"/>
              <a:t> Анастасия Владимировна, заместитель директора по УВР  ГБОУ школы № 500;</a:t>
            </a:r>
          </a:p>
          <a:p>
            <a:pPr algn="l"/>
            <a:r>
              <a:rPr lang="ru-RU" sz="1200" dirty="0" err="1" smtClean="0"/>
              <a:t>Мальгина</a:t>
            </a:r>
            <a:r>
              <a:rPr lang="ru-RU" sz="1200" dirty="0" smtClean="0"/>
              <a:t> Анна Валентиновна, лаборант ГБОУ школы № 500; </a:t>
            </a:r>
          </a:p>
          <a:p>
            <a:pPr algn="l"/>
            <a:r>
              <a:rPr lang="ru-RU" sz="1200" dirty="0" err="1" smtClean="0"/>
              <a:t>Коротаева</a:t>
            </a:r>
            <a:r>
              <a:rPr lang="ru-RU" sz="1200" dirty="0" smtClean="0"/>
              <a:t> Галина Николаевна, учитель математики ГБОУ школы № 500;</a:t>
            </a:r>
          </a:p>
          <a:p>
            <a:pPr algn="l"/>
            <a:r>
              <a:rPr lang="ru-RU" sz="1200" dirty="0" smtClean="0"/>
              <a:t>Владимирова Юлия Анатольевна, социальный педагог ГБОУ школы № 500</a:t>
            </a:r>
          </a:p>
        </p:txBody>
      </p:sp>
      <p:pic>
        <p:nvPicPr>
          <p:cNvPr id="5124" name="Рисунок 31" descr="эмблема школы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3075"/>
            <a:ext cx="1296987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405879">
            <a:off x="5219700" y="549275"/>
            <a:ext cx="3384550" cy="43195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b="1" dirty="0"/>
          </a:p>
          <a:p>
            <a:pPr algn="ctr">
              <a:defRPr/>
            </a:pP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Глог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к уроку экономики </a:t>
            </a:r>
          </a:p>
          <a:p>
            <a:pPr algn="ctr"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«Кейс по ценообразованию», </a:t>
            </a:r>
          </a:p>
          <a:p>
            <a:pPr algn="ctr"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класс.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algn="ctr">
              <a:defRPr/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Автор: учитель истории </a:t>
            </a:r>
          </a:p>
          <a:p>
            <a:pPr algn="ctr">
              <a:defRPr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 обществознания, </a:t>
            </a:r>
          </a:p>
          <a:p>
            <a:pPr algn="ctr">
              <a:defRPr/>
            </a:pPr>
            <a:r>
              <a:rPr lang="ru-RU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Базина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Н.Г.</a:t>
            </a:r>
          </a:p>
          <a:p>
            <a:pPr algn="ctr">
              <a:defRPr/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r>
              <a:rPr lang="ru-RU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Режим доступа: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http://www.glogster.com/nadegdabaz/zenoobrazovanie-keys/g-6krc8eq4274b5dkrag68ca0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ru-RU" sz="2000" dirty="0"/>
          </a:p>
          <a:p>
            <a:pPr algn="ctr">
              <a:defRPr/>
            </a:pPr>
            <a:endParaRPr lang="ru-RU" sz="20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332656"/>
            <a:ext cx="4536504" cy="62265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     О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line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тестирование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20" name="Рисунок 31" descr="эмблема школы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557338"/>
            <a:ext cx="32829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140200" y="1773238"/>
            <a:ext cx="4248150" cy="40322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О</a:t>
            </a:r>
            <a:r>
              <a:rPr lang="en-US" sz="2400" b="1" dirty="0">
                <a:solidFill>
                  <a:schemeClr val="bg2">
                    <a:lumMod val="75000"/>
                  </a:schemeClr>
                </a:solidFill>
              </a:rPr>
              <a:t>n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-</a:t>
            </a:r>
            <a:r>
              <a:rPr lang="en-US" sz="2400" b="1" dirty="0">
                <a:solidFill>
                  <a:schemeClr val="bg2">
                    <a:lumMod val="75000"/>
                  </a:schemeClr>
                </a:solidFill>
              </a:rPr>
              <a:t>line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 тестирование –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тестовые задания, спроектированные педагогами школы с использованием технологий  тестового обеспечения через Интернет и выполняемые учащимися по завершению изучения темы, раздела, курса.  </a:t>
            </a:r>
          </a:p>
          <a:p>
            <a:pPr algn="ctr">
              <a:defRPr/>
            </a:pP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Temp\Мои документы\Настя\конкурсы для учителя\выступление дистанц. обучение\Новая папка\Щ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88913"/>
            <a:ext cx="8135938" cy="647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179388" y="6308725"/>
            <a:ext cx="431800" cy="360363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IMG116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b="21548"/>
          <a:stretch>
            <a:fillRect/>
          </a:stretch>
        </p:blipFill>
        <p:spPr>
          <a:xfrm>
            <a:off x="1691680" y="1484784"/>
            <a:ext cx="3528392" cy="2076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CIMG116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556792"/>
            <a:ext cx="268829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D:\Documents and Settings\Admin\Рабочий стол\защита ГОРОД конкурс инн продукта\на сайт IMG_3434_cr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39552" y="3501008"/>
            <a:ext cx="3179302" cy="2928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 t="13568" r="7181"/>
          <a:stretch>
            <a:fillRect/>
          </a:stretch>
        </p:blipFill>
        <p:spPr bwMode="auto">
          <a:xfrm rot="5400000">
            <a:off x="4243340" y="3253604"/>
            <a:ext cx="2745551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95536" y="332656"/>
            <a:ext cx="8229600" cy="1143000"/>
          </a:xfrm>
          <a:prstGeom prst="rect">
            <a:avLst/>
          </a:prstGeom>
        </p:spPr>
        <p:txBody>
          <a:bodyPr rIns="91440" anchor="b">
            <a:normAutofit fontScale="90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Диплом городского конкурса инновационного продукта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phoca_thumb_l_IMG_759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4149080"/>
            <a:ext cx="3600400" cy="2396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5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35738" t="19669" r="35378" b="5208"/>
          <a:stretch>
            <a:fillRect/>
          </a:stretch>
        </p:blipFill>
        <p:spPr bwMode="auto">
          <a:xfrm>
            <a:off x="4355976" y="476672"/>
            <a:ext cx="4176464" cy="61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4" descr="phoca_thumb_l_IMG_75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88640"/>
            <a:ext cx="346179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5" descr="phoca_thumb_l_IMG_7599_.jpg"/>
          <p:cNvPicPr>
            <a:picLocks noChangeAspect="1"/>
          </p:cNvPicPr>
          <p:nvPr/>
        </p:nvPicPr>
        <p:blipFill>
          <a:blip r:embed="rId5" cstate="print"/>
          <a:srcRect t="17500"/>
          <a:stretch>
            <a:fillRect/>
          </a:stretch>
        </p:blipFill>
        <p:spPr>
          <a:xfrm>
            <a:off x="899592" y="2348880"/>
            <a:ext cx="1920213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63888" y="764704"/>
            <a:ext cx="4716016" cy="1073274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Выездной обучающий семинар </a:t>
            </a:r>
            <a:b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в Кировский район </a:t>
            </a:r>
            <a:b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Ленинградской области. </a:t>
            </a:r>
            <a:b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Школа поселка </a:t>
            </a:r>
            <a:r>
              <a:rPr lang="ru-RU" sz="2400" kern="12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Приладожский</a:t>
            </a:r>
            <a: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b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kern="12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Май 2013 года. </a:t>
            </a:r>
            <a:endParaRPr lang="ru-RU" sz="2400" kern="120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FF0000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3491" name="Picture 2" descr="H:\Nadya\500\фото 2012-2013\семинар в приладожском\IMG_873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lum bright="20000" contrast="-20000"/>
          </a:blip>
          <a:srcRect/>
          <a:stretch>
            <a:fillRect/>
          </a:stretch>
        </p:blipFill>
        <p:spPr>
          <a:xfrm>
            <a:off x="395536" y="1556792"/>
            <a:ext cx="2812206" cy="1876246"/>
          </a:xfrm>
          <a:effectLst>
            <a:softEdge rad="112500"/>
          </a:effectLst>
        </p:spPr>
      </p:pic>
      <p:pic>
        <p:nvPicPr>
          <p:cNvPr id="63492" name="Picture 3" descr="H:\Nadya\500\фото 2012-2013\семинар в приладожском\IMG_873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051720" y="4581128"/>
            <a:ext cx="2848694" cy="1899129"/>
          </a:xfrm>
          <a:effectLst>
            <a:softEdge rad="112500"/>
          </a:effectLst>
        </p:spPr>
      </p:pic>
      <p:pic>
        <p:nvPicPr>
          <p:cNvPr id="63493" name="Picture 4" descr="H:\Nadya\500\фото 2012-2013\семинар в приладожском\IMG_874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9992" y="2132856"/>
            <a:ext cx="4211639" cy="2808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5" name="Picture 7" descr="http://ladpit.com/home/wp-content/uploads/2013/07/glogster-edu-a-secure-social-learning-platform-for-teachers-and-students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83768" y="2780928"/>
            <a:ext cx="2006081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9" name="Рисунок 31" descr="эмблема школы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2"/>
          <p:cNvPicPr>
            <a:picLocks noChangeAspect="1" noChangeArrowheads="1"/>
          </p:cNvPicPr>
          <p:nvPr/>
        </p:nvPicPr>
        <p:blipFill>
          <a:blip r:embed="rId7" cstate="print"/>
          <a:srcRect l="119" t="47237" r="89934" b="33604"/>
          <a:stretch>
            <a:fillRect/>
          </a:stretch>
        </p:blipFill>
        <p:spPr bwMode="auto">
          <a:xfrm>
            <a:off x="1979613" y="549275"/>
            <a:ext cx="8636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9" descr="IMG_3212.JPG"/>
          <p:cNvPicPr>
            <a:picLocks noChangeAspect="1"/>
          </p:cNvPicPr>
          <p:nvPr/>
        </p:nvPicPr>
        <p:blipFill>
          <a:blip r:embed="rId8" cstate="print">
            <a:lum contrast="-40000"/>
          </a:blip>
          <a:srcRect t="20403" r="28149"/>
          <a:stretch>
            <a:fillRect/>
          </a:stretch>
        </p:blipFill>
        <p:spPr bwMode="auto">
          <a:xfrm>
            <a:off x="684213" y="3573463"/>
            <a:ext cx="1366837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5486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Выездной обучающий семинар</a:t>
            </a:r>
          </a:p>
          <a:p>
            <a:pPr algn="r">
              <a:defRPr/>
            </a:pP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для директоров</a:t>
            </a:r>
          </a:p>
          <a:p>
            <a:pPr algn="r">
              <a:defRPr/>
            </a:pP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и заместителей директоров</a:t>
            </a:r>
            <a:r>
              <a:rPr lang="en-US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в </a:t>
            </a:r>
            <a:r>
              <a:rPr lang="ru-RU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Лодейнопольский</a:t>
            </a: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район</a:t>
            </a:r>
          </a:p>
          <a:p>
            <a:pPr algn="r">
              <a:defRPr/>
            </a:pP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Ленинградской области. </a:t>
            </a:r>
            <a:b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7-8 октября 2013 года. </a:t>
            </a:r>
            <a:endParaRPr lang="ru-RU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 l="9384" t="64140" r="82291" b="17767"/>
          <a:stretch>
            <a:fillRect/>
          </a:stretch>
        </p:blipFill>
        <p:spPr bwMode="auto">
          <a:xfrm>
            <a:off x="2051050" y="549275"/>
            <a:ext cx="10017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31" descr="эмблема школы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549275"/>
            <a:ext cx="122237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IMG_044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755576" y="2132856"/>
            <a:ext cx="3132348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9" descr="IMG_0427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3275856" y="476672"/>
            <a:ext cx="2098576" cy="1399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Содержимое 4" descr="IMG_04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211960" y="2996952"/>
            <a:ext cx="4068329" cy="2712219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Содержимое 5" descr="IMG_0440.JPG"/>
          <p:cNvPicPr>
            <a:picLocks noChangeAspect="1"/>
          </p:cNvPicPr>
          <p:nvPr/>
        </p:nvPicPr>
        <p:blipFill>
          <a:blip r:embed="rId7" cstate="print">
            <a:lum bright="20000" contrast="-20000"/>
          </a:blip>
          <a:stretch>
            <a:fillRect/>
          </a:stretch>
        </p:blipFill>
        <p:spPr bwMode="auto">
          <a:xfrm>
            <a:off x="827584" y="4509120"/>
            <a:ext cx="2664173" cy="1776115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6516688" y="1125538"/>
            <a:ext cx="2314575" cy="1143000"/>
          </a:xfrm>
        </p:spPr>
        <p:txBody>
          <a:bodyPr/>
          <a:lstStyle/>
          <a:p>
            <a:r>
              <a:rPr lang="ru-RU" smtClean="0"/>
              <a:t>Отзыв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1600" smtClean="0"/>
              <a:t>администрации МКОУ «Приладожская СОШ» Кировского района Ленинградской области</a:t>
            </a:r>
          </a:p>
        </p:txBody>
      </p:sp>
      <p:pic>
        <p:nvPicPr>
          <p:cNvPr id="30723" name="Содержимое 10" descr="IMG_0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476250"/>
            <a:ext cx="4319588" cy="6032500"/>
          </a:xfrm>
        </p:spPr>
      </p:pic>
      <p:pic>
        <p:nvPicPr>
          <p:cNvPr id="30724" name="Рисунок 31" descr="эмблема школы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76250"/>
            <a:ext cx="122237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4" cstate="print"/>
          <a:srcRect l="119" t="47237" r="89934" b="33604"/>
          <a:stretch>
            <a:fillRect/>
          </a:stretch>
        </p:blipFill>
        <p:spPr bwMode="auto">
          <a:xfrm>
            <a:off x="684213" y="5084763"/>
            <a:ext cx="863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8538" y="404813"/>
            <a:ext cx="4111625" cy="5870575"/>
          </a:xfr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516688" y="1412875"/>
            <a:ext cx="23145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Отзыв</a:t>
            </a:r>
          </a:p>
          <a:p>
            <a:pPr algn="ctr" eaLnBrk="0" hangingPunct="0">
              <a:defRPr/>
            </a:pPr>
            <a:r>
              <a:rPr lang="ru-RU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1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отдела образования администрации </a:t>
            </a:r>
            <a:r>
              <a:rPr lang="ru-RU" sz="1600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Лодейнопольского</a:t>
            </a:r>
            <a:r>
              <a:rPr lang="ru-RU" sz="1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района</a:t>
            </a:r>
          </a:p>
          <a:p>
            <a:pPr algn="ctr" eaLnBrk="0" hangingPunct="0">
              <a:defRPr/>
            </a:pPr>
            <a:r>
              <a:rPr lang="ru-RU" sz="1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Ленинградской области</a:t>
            </a: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 cstate="print"/>
          <a:srcRect l="9384" t="64140" r="82291" b="17767"/>
          <a:stretch>
            <a:fillRect/>
          </a:stretch>
        </p:blipFill>
        <p:spPr bwMode="auto">
          <a:xfrm>
            <a:off x="755650" y="4724400"/>
            <a:ext cx="10017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Рисунок 31" descr="эмблема школы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765175"/>
            <a:ext cx="122237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1143000" y="214313"/>
            <a:ext cx="7391400" cy="7302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ru-RU" sz="2800" kern="0" dirty="0">
              <a:solidFill>
                <a:schemeClr val="folHlink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895" name="AutoShape 50"/>
          <p:cNvSpPr>
            <a:spLocks noChangeArrowheads="1"/>
          </p:cNvSpPr>
          <p:nvPr/>
        </p:nvSpPr>
        <p:spPr bwMode="gray">
          <a:xfrm>
            <a:off x="2051050" y="5157788"/>
            <a:ext cx="5905500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/>
          </a:p>
          <a:p>
            <a:pPr algn="ctr" eaLnBrk="0" hangingPunct="0">
              <a:defRPr/>
            </a:pPr>
            <a:r>
              <a:rPr lang="ru-RU" sz="1600" b="1" dirty="0"/>
              <a:t>Развитие индивидуализации образовательного процесса</a:t>
            </a:r>
            <a:endParaRPr lang="en-US" sz="1600" b="1" dirty="0"/>
          </a:p>
          <a:p>
            <a:pPr eaLnBrk="0" hangingPunct="0">
              <a:defRPr/>
            </a:pPr>
            <a:endParaRPr lang="en-US" dirty="0"/>
          </a:p>
        </p:txBody>
      </p:sp>
      <p:sp>
        <p:nvSpPr>
          <p:cNvPr id="37896" name="AutoShape 51"/>
          <p:cNvSpPr>
            <a:spLocks noChangeArrowheads="1"/>
          </p:cNvSpPr>
          <p:nvPr/>
        </p:nvSpPr>
        <p:spPr bwMode="gray">
          <a:xfrm>
            <a:off x="2771775" y="4437063"/>
            <a:ext cx="4968875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ru-RU" sz="1400" b="1" dirty="0"/>
              <a:t>Снижение доли репродуктивной деятельности учащихся</a:t>
            </a:r>
            <a:endParaRPr lang="en-US" sz="1400" b="1" dirty="0"/>
          </a:p>
        </p:txBody>
      </p:sp>
      <p:sp>
        <p:nvSpPr>
          <p:cNvPr id="37897" name="AutoShape 52"/>
          <p:cNvSpPr>
            <a:spLocks noChangeArrowheads="1"/>
          </p:cNvSpPr>
          <p:nvPr/>
        </p:nvSpPr>
        <p:spPr bwMode="gray">
          <a:xfrm>
            <a:off x="1619250" y="5876925"/>
            <a:ext cx="5832475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ru-RU" b="1" dirty="0"/>
              <a:t>Развитие </a:t>
            </a:r>
            <a:r>
              <a:rPr lang="ru-RU" b="1" dirty="0" err="1"/>
              <a:t>дистанционности</a:t>
            </a:r>
            <a:r>
              <a:rPr lang="ru-RU" b="1" dirty="0"/>
              <a:t>  и вариативности</a:t>
            </a:r>
            <a:endParaRPr lang="en-US" b="1" dirty="0"/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2195513" y="4508500"/>
            <a:ext cx="381000" cy="381000"/>
            <a:chOff x="2078" y="1680"/>
            <a:chExt cx="1615" cy="1615"/>
          </a:xfrm>
        </p:grpSpPr>
        <p:sp>
          <p:nvSpPr>
            <p:cNvPr id="32824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825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13" name="Oval 56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27" name="Oval 5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15" name="Oval 58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29" name="Oval 5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1619250" y="5157788"/>
            <a:ext cx="381000" cy="381000"/>
            <a:chOff x="2078" y="1680"/>
            <a:chExt cx="1615" cy="1615"/>
          </a:xfrm>
        </p:grpSpPr>
        <p:sp>
          <p:nvSpPr>
            <p:cNvPr id="32818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819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20" name="Oval 6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21" name="Oval 6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22" name="Oval 6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23" name="Oval 6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1116013" y="5876925"/>
            <a:ext cx="381000" cy="381000"/>
            <a:chOff x="2078" y="1680"/>
            <a:chExt cx="1615" cy="1615"/>
          </a:xfrm>
        </p:grpSpPr>
        <p:sp>
          <p:nvSpPr>
            <p:cNvPr id="32812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813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4" name="Oval 77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15" name="Oval 7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36" name="Oval 79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17" name="Oval 8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5" name="Group 81"/>
          <p:cNvGrpSpPr>
            <a:grpSpLocks/>
          </p:cNvGrpSpPr>
          <p:nvPr/>
        </p:nvGrpSpPr>
        <p:grpSpPr bwMode="auto">
          <a:xfrm>
            <a:off x="3203575" y="3644900"/>
            <a:ext cx="355600" cy="381000"/>
            <a:chOff x="2078" y="1680"/>
            <a:chExt cx="1615" cy="1615"/>
          </a:xfrm>
        </p:grpSpPr>
        <p:sp>
          <p:nvSpPr>
            <p:cNvPr id="32806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807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50" name="Oval 84"/>
            <p:cNvSpPr>
              <a:spLocks noChangeArrowheads="1"/>
            </p:cNvSpPr>
            <p:nvPr/>
          </p:nvSpPr>
          <p:spPr bwMode="gray">
            <a:xfrm>
              <a:off x="2251" y="1855"/>
              <a:ext cx="1262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09" name="Oval 8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52" name="Oval 86"/>
            <p:cNvSpPr>
              <a:spLocks noChangeArrowheads="1"/>
            </p:cNvSpPr>
            <p:nvPr/>
          </p:nvSpPr>
          <p:spPr bwMode="gray">
            <a:xfrm>
              <a:off x="2338" y="1936"/>
              <a:ext cx="1096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11" name="Oval 8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sp>
        <p:nvSpPr>
          <p:cNvPr id="37903" name="AutoShape 51"/>
          <p:cNvSpPr>
            <a:spLocks noChangeArrowheads="1"/>
          </p:cNvSpPr>
          <p:nvPr/>
        </p:nvSpPr>
        <p:spPr bwMode="gray">
          <a:xfrm>
            <a:off x="5508625" y="1484313"/>
            <a:ext cx="3168650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ru-RU" b="1" dirty="0" err="1"/>
              <a:t>Медиатеки</a:t>
            </a:r>
            <a:endParaRPr lang="en-US" b="1" dirty="0"/>
          </a:p>
        </p:txBody>
      </p:sp>
      <p:grpSp>
        <p:nvGrpSpPr>
          <p:cNvPr id="6" name="Group 74"/>
          <p:cNvGrpSpPr>
            <a:grpSpLocks/>
          </p:cNvGrpSpPr>
          <p:nvPr/>
        </p:nvGrpSpPr>
        <p:grpSpPr bwMode="auto">
          <a:xfrm>
            <a:off x="4500563" y="2060575"/>
            <a:ext cx="381000" cy="381000"/>
            <a:chOff x="2078" y="1680"/>
            <a:chExt cx="1615" cy="1615"/>
          </a:xfrm>
        </p:grpSpPr>
        <p:sp>
          <p:nvSpPr>
            <p:cNvPr id="32800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801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58" name="Oval 77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03" name="Oval 7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60" name="Oval 79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805" name="Oval 8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5003800" y="1484313"/>
            <a:ext cx="381000" cy="381000"/>
            <a:chOff x="2078" y="1680"/>
            <a:chExt cx="1615" cy="1615"/>
          </a:xfrm>
        </p:grpSpPr>
        <p:sp>
          <p:nvSpPr>
            <p:cNvPr id="32794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795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2" name="Oval 6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797" name="Oval 6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4" name="Oval 6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799" name="Oval 6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sp>
        <p:nvSpPr>
          <p:cNvPr id="37906" name="AutoShape 51"/>
          <p:cNvSpPr>
            <a:spLocks noChangeArrowheads="1"/>
          </p:cNvSpPr>
          <p:nvPr/>
        </p:nvSpPr>
        <p:spPr bwMode="gray">
          <a:xfrm>
            <a:off x="4932363" y="2205038"/>
            <a:ext cx="3744912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ru-RU" b="1" dirty="0"/>
              <a:t>Единый интернет-портал</a:t>
            </a:r>
            <a:endParaRPr lang="en-US" dirty="0"/>
          </a:p>
        </p:txBody>
      </p:sp>
      <p:sp>
        <p:nvSpPr>
          <p:cNvPr id="37907" name="AutoShape 51"/>
          <p:cNvSpPr>
            <a:spLocks noChangeArrowheads="1"/>
          </p:cNvSpPr>
          <p:nvPr/>
        </p:nvSpPr>
        <p:spPr bwMode="gray">
          <a:xfrm>
            <a:off x="3708400" y="3573463"/>
            <a:ext cx="4679950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ru-RU" sz="1600" b="1" dirty="0"/>
              <a:t>Эффективное использование учебного времени</a:t>
            </a:r>
            <a:endParaRPr lang="en-US" sz="1600" b="1" dirty="0"/>
          </a:p>
        </p:txBody>
      </p: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3995738" y="2781300"/>
            <a:ext cx="381000" cy="381000"/>
            <a:chOff x="2078" y="1680"/>
            <a:chExt cx="1615" cy="1615"/>
          </a:xfrm>
        </p:grpSpPr>
        <p:sp>
          <p:nvSpPr>
            <p:cNvPr id="32788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32789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65" name="Oval 56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791" name="Oval 5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67" name="Oval 58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/>
            </a:p>
          </p:txBody>
        </p:sp>
        <p:sp>
          <p:nvSpPr>
            <p:cNvPr id="32793" name="Oval 5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sp>
        <p:nvSpPr>
          <p:cNvPr id="37909" name="AutoShape 51"/>
          <p:cNvSpPr>
            <a:spLocks noChangeArrowheads="1"/>
          </p:cNvSpPr>
          <p:nvPr/>
        </p:nvSpPr>
        <p:spPr bwMode="gray">
          <a:xfrm>
            <a:off x="4427538" y="2924175"/>
            <a:ext cx="4286250" cy="5080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ru-RU" b="1" dirty="0"/>
              <a:t>Повышение качества образования</a:t>
            </a:r>
            <a:endParaRPr lang="en-US" b="1" dirty="0"/>
          </a:p>
        </p:txBody>
      </p:sp>
      <p:pic>
        <p:nvPicPr>
          <p:cNvPr id="32785" name="Рисунок 31" descr="эмблема школы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Заголовок 1"/>
          <p:cNvSpPr txBox="1">
            <a:spLocks/>
          </p:cNvSpPr>
          <p:nvPr/>
        </p:nvSpPr>
        <p:spPr>
          <a:xfrm>
            <a:off x="468313" y="404813"/>
            <a:ext cx="8229600" cy="704850"/>
          </a:xfrm>
          <a:prstGeom prst="rect">
            <a:avLst/>
          </a:prstGeom>
        </p:spPr>
        <p:txBody>
          <a:bodyPr/>
          <a:lstStyle/>
          <a:p>
            <a:pPr algn="r" eaLnBrk="0" hangingPunct="0">
              <a:defRPr/>
            </a:pPr>
            <a:r>
              <a:rPr lang="ru-RU" sz="20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Описание эффектов,</a:t>
            </a:r>
            <a:r>
              <a:rPr lang="ru-RU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достигаемых при использовании </a:t>
            </a:r>
            <a:r>
              <a:rPr lang="ru-RU" sz="2000" b="1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интернет-технологий</a:t>
            </a:r>
            <a:r>
              <a:rPr lang="ru-RU" sz="20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в образовательной деятельности</a:t>
            </a:r>
            <a:r>
              <a:rPr lang="ru-RU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3" name="Picture 7" descr="http://www.teachthought.com/wp-content/uploads/2013/01/glogster-300x2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981366">
            <a:off x="758970" y="1653118"/>
            <a:ext cx="2857500" cy="190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84213" y="765175"/>
            <a:ext cx="8229600" cy="1143000"/>
          </a:xfrm>
        </p:spPr>
        <p:txBody>
          <a:bodyPr/>
          <a:lstStyle/>
          <a:p>
            <a:r>
              <a:rPr lang="ru-RU" sz="2400" b="1" smtClean="0"/>
              <a:t>Методическое пособие для педагогов </a:t>
            </a:r>
            <a:br>
              <a:rPr lang="ru-RU" sz="2400" b="1" smtClean="0"/>
            </a:br>
            <a:r>
              <a:rPr lang="ru-RU" sz="2400" b="1" smtClean="0"/>
              <a:t>«Интернет-технологии в образовании: </a:t>
            </a:r>
            <a:br>
              <a:rPr lang="ru-RU" sz="2400" b="1" smtClean="0"/>
            </a:br>
            <a:r>
              <a:rPr lang="ru-RU" sz="2400" b="1" smtClean="0"/>
              <a:t>веб-квесты, глоги,  </a:t>
            </a:r>
            <a:r>
              <a:rPr lang="en-US" sz="2400" b="1" smtClean="0"/>
              <a:t>on</a:t>
            </a:r>
            <a:r>
              <a:rPr lang="ru-RU" sz="2400" b="1" smtClean="0"/>
              <a:t>-</a:t>
            </a:r>
            <a:r>
              <a:rPr lang="en-US" sz="2400" b="1" smtClean="0"/>
              <a:t>line</a:t>
            </a:r>
            <a:r>
              <a:rPr lang="ru-RU" sz="2400" b="1" smtClean="0"/>
              <a:t> тесты. </a:t>
            </a:r>
            <a:br>
              <a:rPr lang="ru-RU" sz="2400" b="1" smtClean="0"/>
            </a:br>
            <a:r>
              <a:rPr lang="ru-RU" sz="2400" b="1" smtClean="0"/>
              <a:t>Технология создания и методика использования» 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13315" name="Рисунок 31" descr="эмблема школы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3" descr="IMG_733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2492896"/>
            <a:ext cx="7077836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319" name="Picture 7" descr="http://www.teachthought.com/wp-content/uploads/2013/01/glogster-300x2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742293">
            <a:off x="3446752" y="4073031"/>
            <a:ext cx="2857500" cy="190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3"/>
          <p:cNvSpPr>
            <a:spLocks noChangeArrowheads="1"/>
          </p:cNvSpPr>
          <p:nvPr/>
        </p:nvSpPr>
        <p:spPr bwMode="auto">
          <a:xfrm>
            <a:off x="1331913" y="476250"/>
            <a:ext cx="8064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i="1"/>
              <a:t>Спасибо за внимание</a:t>
            </a:r>
            <a:r>
              <a:rPr lang="ru-RU" sz="6000" b="1" i="1"/>
              <a:t>.</a:t>
            </a:r>
          </a:p>
        </p:txBody>
      </p:sp>
      <p:sp>
        <p:nvSpPr>
          <p:cNvPr id="49155" name="Содержимое 3"/>
          <p:cNvSpPr>
            <a:spLocks noGrp="1"/>
          </p:cNvSpPr>
          <p:nvPr>
            <p:ph idx="1"/>
          </p:nvPr>
        </p:nvSpPr>
        <p:spPr>
          <a:xfrm>
            <a:off x="285720" y="2357430"/>
            <a:ext cx="5122862" cy="21161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/>
              <a:t>   </a:t>
            </a:r>
            <a:r>
              <a:rPr lang="ru-RU" sz="1600" dirty="0" smtClean="0"/>
              <a:t>Примеры </a:t>
            </a:r>
            <a:r>
              <a:rPr lang="ru-RU" sz="1600" dirty="0" err="1" smtClean="0"/>
              <a:t>веб-квестов</a:t>
            </a:r>
            <a:r>
              <a:rPr lang="ru-RU" sz="1600" dirty="0" smtClean="0"/>
              <a:t>, </a:t>
            </a:r>
            <a:r>
              <a:rPr lang="ru-RU" sz="1600" dirty="0" err="1" smtClean="0"/>
              <a:t>глогов</a:t>
            </a:r>
            <a:r>
              <a:rPr lang="ru-RU" sz="1600" dirty="0" smtClean="0"/>
              <a:t>, инструкции к созданию тестов в сети Интернет размещены на сайте школы № 500 в разделе </a:t>
            </a:r>
          </a:p>
          <a:p>
            <a:pPr algn="ctr">
              <a:buFontTx/>
              <a:buNone/>
            </a:pPr>
            <a:r>
              <a:rPr lang="ru-RU" sz="1600" dirty="0" smtClean="0"/>
              <a:t>«Инновационная деятельность»</a:t>
            </a:r>
          </a:p>
          <a:p>
            <a:pPr algn="ctr">
              <a:buFontTx/>
              <a:buNone/>
            </a:pPr>
            <a:endParaRPr lang="ru-RU" sz="1600" dirty="0" smtClean="0"/>
          </a:p>
          <a:p>
            <a:pPr algn="ctr">
              <a:buFontTx/>
              <a:buNone/>
            </a:pPr>
            <a:r>
              <a:rPr lang="en-US" sz="4000" dirty="0" smtClean="0">
                <a:hlinkClick r:id="rId2"/>
              </a:rPr>
              <a:t>www.</a:t>
            </a:r>
            <a:r>
              <a:rPr lang="ru-RU" sz="4000" dirty="0" smtClean="0">
                <a:hlinkClick r:id="rId2"/>
              </a:rPr>
              <a:t>школа500.рф</a:t>
            </a:r>
            <a:endParaRPr lang="ru-RU" sz="4000" dirty="0" smtClean="0"/>
          </a:p>
          <a:p>
            <a:pPr algn="ctr">
              <a:buFontTx/>
              <a:buNone/>
            </a:pPr>
            <a:endParaRPr lang="ru-RU" sz="1600" dirty="0" smtClean="0"/>
          </a:p>
        </p:txBody>
      </p:sp>
      <p:pic>
        <p:nvPicPr>
          <p:cNvPr id="49156" name="Рисунок 31" descr="эмблема школы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96136" y="2204864"/>
            <a:ext cx="2592288" cy="2786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Образовательный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веб-квест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14339" name="Содержимое 4"/>
          <p:cNvSpPr>
            <a:spLocks noGrp="1"/>
          </p:cNvSpPr>
          <p:nvPr>
            <p:ph idx="1"/>
          </p:nvPr>
        </p:nvSpPr>
        <p:spPr>
          <a:xfrm>
            <a:off x="3924300" y="1484313"/>
            <a:ext cx="4978400" cy="439261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</a:t>
            </a:r>
          </a:p>
        </p:txBody>
      </p:sp>
      <p:pic>
        <p:nvPicPr>
          <p:cNvPr id="14340" name="Рисунок 31" descr="эмблема школы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844675"/>
            <a:ext cx="25431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851920" y="1556792"/>
            <a:ext cx="4248472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«Образовательный </a:t>
            </a:r>
            <a:r>
              <a:rPr lang="ru-RU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веб-квест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это сайт в Интернете, с которым работают учащиеся, выполняя ту или иную учебную задачу. Разрабатываются такие </a:t>
            </a:r>
            <a:r>
              <a:rPr lang="ru-RU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веб-квесты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для максимальной интеграции Интернета в различные учебные предметы на разных уровнях обучения в учебном процессе».</a:t>
            </a:r>
          </a:p>
          <a:p>
            <a:pPr algn="ctr">
              <a:defRPr/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Быховский Я. С.</a:t>
            </a:r>
          </a:p>
          <a:p>
            <a:pPr algn="r"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Что такое образовательный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веб-квест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  <a:p>
            <a:pPr algn="r">
              <a:defRPr/>
            </a:pPr>
            <a:r>
              <a:rPr lang="ru-RU" sz="1000" dirty="0">
                <a:solidFill>
                  <a:schemeClr val="bg1"/>
                </a:solidFill>
                <a:hlinkClick r:id="rId4"/>
              </a:rPr>
              <a:t>http://www.iteach.ru/met/metodika/a_2wn4.php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2484438" y="981075"/>
            <a:ext cx="5842000" cy="1008063"/>
          </a:xfrm>
        </p:spPr>
        <p:txBody>
          <a:bodyPr/>
          <a:lstStyle/>
          <a:p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000" b="1" smtClean="0"/>
              <a:t>В</a:t>
            </a:r>
            <a:r>
              <a:rPr lang="ru-RU" sz="2400" b="1" smtClean="0"/>
              <a:t>еб-квест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 «Многоликая планета - океаны»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sp>
        <p:nvSpPr>
          <p:cNvPr id="21507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20738"/>
          </a:xfrm>
        </p:spPr>
        <p:txBody>
          <a:bodyPr/>
          <a:lstStyle/>
          <a:p>
            <a:r>
              <a:rPr lang="ru-RU" sz="1400" dirty="0" smtClean="0"/>
              <a:t>Автор: учитель географии  ГБОУ школы №  500 </a:t>
            </a:r>
            <a:r>
              <a:rPr lang="ru-RU" sz="1400" dirty="0" err="1" smtClean="0"/>
              <a:t>Голюдова</a:t>
            </a:r>
            <a:r>
              <a:rPr lang="ru-RU" sz="1400" dirty="0" smtClean="0"/>
              <a:t> А.В.</a:t>
            </a:r>
          </a:p>
          <a:p>
            <a:r>
              <a:rPr lang="ru-RU" sz="1400" dirty="0" smtClean="0"/>
              <a:t>Режим доступа</a:t>
            </a:r>
            <a:r>
              <a:rPr lang="ru-RU" sz="1400" u="sng" dirty="0" smtClean="0">
                <a:hlinkClick r:id="rId2"/>
              </a:rPr>
              <a:t> </a:t>
            </a:r>
            <a:r>
              <a:rPr lang="ru-RU" sz="1400" b="1" u="sng" dirty="0" smtClean="0">
                <a:hlinkClick r:id="rId3"/>
              </a:rPr>
              <a:t>https://sites.google.com/site/mnogolikaaplanetaokeany/</a:t>
            </a:r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FontTx/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>
              <a:buFontTx/>
              <a:buNone/>
            </a:pPr>
            <a:endParaRPr lang="ru-RU" dirty="0" smtClean="0"/>
          </a:p>
        </p:txBody>
      </p:sp>
      <p:pic>
        <p:nvPicPr>
          <p:cNvPr id="21508" name="Рисунок 31" descr="эмблема школы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5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2060575"/>
            <a:ext cx="32924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3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1989138"/>
            <a:ext cx="417671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4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313" y="4437063"/>
            <a:ext cx="3910012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Интернет-азбука правовой грамотности несовершеннолетних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525" b="20133"/>
          <a:stretch>
            <a:fillRect/>
          </a:stretch>
        </p:blipFill>
        <p:spPr bwMode="auto">
          <a:xfrm>
            <a:off x="500034" y="2643182"/>
            <a:ext cx="714380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 txBox="1">
            <a:spLocks/>
          </p:cNvSpPr>
          <p:nvPr/>
        </p:nvSpPr>
        <p:spPr bwMode="auto">
          <a:xfrm>
            <a:off x="457200" y="1600200"/>
            <a:ext cx="8229600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1400" dirty="0" smtClean="0"/>
              <a:t>Авторы: учитель истории и обществознания </a:t>
            </a:r>
            <a:r>
              <a:rPr lang="ru-RU" sz="1400" dirty="0" err="1" smtClean="0"/>
              <a:t>Базина</a:t>
            </a:r>
            <a:r>
              <a:rPr lang="ru-RU" sz="1400" dirty="0" smtClean="0"/>
              <a:t> Н.Г., учитель географии </a:t>
            </a:r>
            <a:r>
              <a:rPr lang="ru-RU" sz="1400" dirty="0" err="1" smtClean="0"/>
              <a:t>Голюдова</a:t>
            </a:r>
            <a:r>
              <a:rPr lang="ru-RU" sz="1400" dirty="0" smtClean="0"/>
              <a:t> А.В., учитель биологии и химии </a:t>
            </a:r>
            <a:r>
              <a:rPr lang="ru-RU" sz="1400" dirty="0" err="1" smtClean="0"/>
              <a:t>Святоха</a:t>
            </a:r>
            <a:r>
              <a:rPr lang="ru-RU" sz="1400" dirty="0" smtClean="0"/>
              <a:t> Л. С.</a:t>
            </a:r>
            <a:br>
              <a:rPr lang="ru-RU" sz="1400" dirty="0" smtClean="0"/>
            </a:br>
            <a:r>
              <a:rPr lang="ru-RU" sz="1400" dirty="0" smtClean="0"/>
              <a:t>Режим доступа: </a:t>
            </a:r>
            <a:r>
              <a:rPr lang="ru-RU" sz="1400" u="sng" dirty="0" smtClean="0">
                <a:hlinkClick r:id="rId3"/>
              </a:rPr>
              <a:t>https://sites.google.com/site/magnitmanit/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571480"/>
            <a:ext cx="3900486" cy="725470"/>
          </a:xfrm>
        </p:spPr>
        <p:txBody>
          <a:bodyPr/>
          <a:lstStyle/>
          <a:p>
            <a:r>
              <a:rPr lang="ru-RU" sz="3200" dirty="0" err="1" smtClean="0">
                <a:solidFill>
                  <a:srgbClr val="0070C0"/>
                </a:solidFill>
              </a:rPr>
              <a:t>Веб-квесты</a:t>
            </a:r>
            <a:r>
              <a:rPr lang="ru-RU" sz="3200" dirty="0" smtClean="0">
                <a:solidFill>
                  <a:srgbClr val="0070C0"/>
                </a:solidFill>
              </a:rPr>
              <a:t> по здоровьесбережению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56" t="14605" r="3832" b="29625"/>
          <a:stretch>
            <a:fillRect/>
          </a:stretch>
        </p:blipFill>
        <p:spPr bwMode="auto">
          <a:xfrm>
            <a:off x="285720" y="1857364"/>
            <a:ext cx="450059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9159" t="16731" r="9159" b="43854"/>
          <a:stretch>
            <a:fillRect/>
          </a:stretch>
        </p:blipFill>
        <p:spPr bwMode="auto">
          <a:xfrm>
            <a:off x="285720" y="5072074"/>
            <a:ext cx="450059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l="3832" t="19888" r="5607" b="32760"/>
          <a:stretch>
            <a:fillRect/>
          </a:stretch>
        </p:blipFill>
        <p:spPr bwMode="auto">
          <a:xfrm>
            <a:off x="285720" y="3643314"/>
            <a:ext cx="450059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 l="4720" t="15152" r="5607" b="37496"/>
          <a:stretch>
            <a:fillRect/>
          </a:stretch>
        </p:blipFill>
        <p:spPr bwMode="auto">
          <a:xfrm>
            <a:off x="357158" y="357166"/>
            <a:ext cx="4429156" cy="154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8"/>
          <p:cNvSpPr txBox="1">
            <a:spLocks/>
          </p:cNvSpPr>
          <p:nvPr/>
        </p:nvSpPr>
        <p:spPr bwMode="auto">
          <a:xfrm>
            <a:off x="4929190" y="2500306"/>
            <a:ext cx="3900486" cy="204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Веб-квест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"Гепатит" </a:t>
            </a:r>
            <a:r>
              <a:rPr kumimoji="0" lang="ru-RU" sz="1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/>
              </a:rPr>
              <a:t>https://sites.google.com/site/gepatitscl500/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Веб-квест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"Энцефалит" </a:t>
            </a:r>
            <a:r>
              <a:rPr kumimoji="0" lang="ru-RU" sz="1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/>
              </a:rPr>
              <a:t>https://sites.google.com/site/encefalitscl500/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Веб-квест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"Внимание - ГРИПП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!" </a:t>
            </a:r>
            <a:r>
              <a:rPr kumimoji="0" lang="ru-RU" sz="1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8"/>
              </a:rPr>
              <a:t>https://sites.google.com/site/vnimaniegripp/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Веб-квест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Пневмококк" </a:t>
            </a:r>
            <a:r>
              <a:rPr kumimoji="0" lang="ru-RU" sz="1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9"/>
              </a:rPr>
              <a:t>https://sites.google.com/site/pnevmokokk500/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0"/>
            <a:ext cx="7067550" cy="1143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Глог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свободный интерактивный плакат</a:t>
            </a:r>
            <a:endParaRPr lang="ru-RU" dirty="0"/>
          </a:p>
        </p:txBody>
      </p:sp>
      <p:sp>
        <p:nvSpPr>
          <p:cNvPr id="24579" name="Содержимое 4"/>
          <p:cNvSpPr>
            <a:spLocks noGrp="1"/>
          </p:cNvSpPr>
          <p:nvPr>
            <p:ph idx="1"/>
          </p:nvPr>
        </p:nvSpPr>
        <p:spPr>
          <a:xfrm>
            <a:off x="3924300" y="1484313"/>
            <a:ext cx="4978400" cy="439261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</a:t>
            </a:r>
          </a:p>
        </p:txBody>
      </p:sp>
      <p:pic>
        <p:nvPicPr>
          <p:cNvPr id="24580" name="Рисунок 31" descr="эмблема школы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12223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139952" y="1772816"/>
            <a:ext cx="4248472" cy="42484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chemeClr val="bg2">
                    <a:lumMod val="75000"/>
                  </a:schemeClr>
                </a:solidFill>
              </a:rPr>
              <a:t>Глог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( от англ.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glogs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- сочетание слов графический + БЛОГ,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graphical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blogs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) – это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мультимедийная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веб-страница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или мультимедийный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постер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</a:t>
            </a:r>
          </a:p>
          <a:p>
            <a:pPr algn="ctr">
              <a:defRPr/>
            </a:pP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создаваемый на базе платформы «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Глогстер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» (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Glogster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) - одной из популярных социальных сетей, используемых  в образовательных целях в Западной Европе и США.</a:t>
            </a:r>
          </a:p>
        </p:txBody>
      </p:sp>
      <p:pic>
        <p:nvPicPr>
          <p:cNvPr id="245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773238"/>
            <a:ext cx="298926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www.egusd.net/news/spotlight/images/think_Smedber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844675"/>
            <a:ext cx="6496050" cy="4586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4" descr="http://paytona541.edublogs.org/files/2011/03/Screen-shot-2011-03-02-at-9.15.07-AM-1374i7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476250"/>
            <a:ext cx="470058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31" descr="эмблема школы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476250"/>
            <a:ext cx="1223962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6"/>
                </a:solidFill>
              </a:rPr>
              <a:t>Наши ГЛОГИ в сети </a:t>
            </a:r>
            <a:r>
              <a:rPr lang="en-US" b="1" dirty="0" smtClean="0">
                <a:solidFill>
                  <a:schemeClr val="accent6"/>
                </a:solidFill>
              </a:rPr>
              <a:t>Internet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500063" y="1214438"/>
            <a:ext cx="8229600" cy="1400175"/>
          </a:xfrm>
        </p:spPr>
        <p:txBody>
          <a:bodyPr/>
          <a:lstStyle/>
          <a:p>
            <a:r>
              <a:rPr lang="ru-RU" smtClean="0">
                <a:hlinkClick r:id="rId2"/>
              </a:rPr>
              <a:t>«Мы выступаем за здоровый образ жизни» </a:t>
            </a:r>
            <a:endParaRPr lang="ru-RU" smtClean="0"/>
          </a:p>
          <a:p>
            <a:r>
              <a:rPr lang="ru-RU" smtClean="0">
                <a:hlinkClick r:id="rId2"/>
              </a:rPr>
              <a:t>«Сумей сказать НЕТ!»</a:t>
            </a:r>
            <a:endParaRPr lang="ru-RU" smtClean="0"/>
          </a:p>
          <a:p>
            <a:pPr>
              <a:buFontTx/>
              <a:buNone/>
            </a:pPr>
            <a:endParaRPr lang="ru-RU" smtClean="0"/>
          </a:p>
        </p:txBody>
      </p:sp>
      <p:pic>
        <p:nvPicPr>
          <p:cNvPr id="16388" name="Picture 2" descr="C:\Users\ГОУ СОШ 500\Desktop\2014-09-25 12-08-17 Скриншот экра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500306"/>
            <a:ext cx="5403859" cy="374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449</Words>
  <Application>Microsoft Office PowerPoint</Application>
  <PresentationFormat>Экран (4:3)</PresentationFormat>
  <Paragraphs>79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Оформление по умолчанию</vt:lpstr>
      <vt:lpstr>ГБОУ школа № 500                   Пушкинского района Санкт-Петербурга </vt:lpstr>
      <vt:lpstr>Методическое пособие для педагогов  «Интернет-технологии в образовании:  веб-квесты, глоги,  on-line тесты.  Технология создания и методика использования»  </vt:lpstr>
      <vt:lpstr> Образовательный веб-квест  </vt:lpstr>
      <vt:lpstr> Веб-квест  «Многоликая планета - океаны»    </vt:lpstr>
      <vt:lpstr>Интернет-азбука правовой грамотности несовершеннолетних</vt:lpstr>
      <vt:lpstr>Веб-квесты по здоровьесбережению</vt:lpstr>
      <vt:lpstr> Глог – свободный интерактивный плакат</vt:lpstr>
      <vt:lpstr>Слайд 8</vt:lpstr>
      <vt:lpstr>  Наши ГЛОГИ в сети Internet</vt:lpstr>
      <vt:lpstr>Слайд 10</vt:lpstr>
      <vt:lpstr>        Оn-line тестирование</vt:lpstr>
      <vt:lpstr>Слайд 12</vt:lpstr>
      <vt:lpstr>Слайд 13</vt:lpstr>
      <vt:lpstr>Слайд 14</vt:lpstr>
      <vt:lpstr>Выездной обучающий семинар  в Кировский район   Ленинградской области.  Школа поселка Приладожский.  Май 2013 года. </vt:lpstr>
      <vt:lpstr>Слайд 16</vt:lpstr>
      <vt:lpstr>Отзыв  администрации МКОУ «Приладожская СОШ» Кировского района Ленинградской области</vt:lpstr>
      <vt:lpstr>Слайд 18</vt:lpstr>
      <vt:lpstr>Слайд 19</vt:lpstr>
      <vt:lpstr>Слайд 20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ivc</cp:lastModifiedBy>
  <cp:revision>78</cp:revision>
  <dcterms:created xsi:type="dcterms:W3CDTF">2012-09-18T19:05:21Z</dcterms:created>
  <dcterms:modified xsi:type="dcterms:W3CDTF">2014-11-05T09:31:13Z</dcterms:modified>
</cp:coreProperties>
</file>